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61" r:id="rId3"/>
    <p:sldId id="262" r:id="rId4"/>
    <p:sldId id="263" r:id="rId5"/>
    <p:sldId id="256" r:id="rId6"/>
    <p:sldId id="264" r:id="rId7"/>
    <p:sldId id="265" r:id="rId8"/>
    <p:sldId id="266" r:id="rId9"/>
    <p:sldId id="267" r:id="rId10"/>
    <p:sldId id="268" r:id="rId11"/>
    <p:sldId id="270" r:id="rId12"/>
    <p:sldId id="273" r:id="rId13"/>
    <p:sldId id="27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2"/>
    <p:restoredTop sz="94774"/>
  </p:normalViewPr>
  <p:slideViewPr>
    <p:cSldViewPr snapToGrid="0" snapToObjects="1">
      <p:cViewPr varScale="1">
        <p:scale>
          <a:sx n="83" d="100"/>
          <a:sy n="83" d="100"/>
        </p:scale>
        <p:origin x="22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8D768-C9EF-824D-816F-60648DDAC8B9}" type="datetimeFigureOut">
              <a:rPr lang="fr-FR" smtClean="0"/>
              <a:t>03/10/2019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36A52-EC78-6D43-ABBA-A8FBB80FD8B5}" type="slidenum">
              <a:rPr lang="fr-FR" smtClean="0"/>
              <a:t>‹N°›</a:t>
            </a:fld>
            <a:endParaRPr lang="fr-FR"/>
          </a:p>
        </p:txBody>
      </p:sp>
    </p:spTree>
    <p:extLst>
      <p:ext uri="{BB962C8B-B14F-4D97-AF65-F5344CB8AC3E}">
        <p14:creationId xmlns:p14="http://schemas.microsoft.com/office/powerpoint/2010/main" val="36470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3</a:t>
            </a:fld>
            <a:endParaRPr lang="fr-FR"/>
          </a:p>
        </p:txBody>
      </p:sp>
    </p:spTree>
    <p:extLst>
      <p:ext uri="{BB962C8B-B14F-4D97-AF65-F5344CB8AC3E}">
        <p14:creationId xmlns:p14="http://schemas.microsoft.com/office/powerpoint/2010/main" val="4887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12</a:t>
            </a:fld>
            <a:endParaRPr lang="fr-FR"/>
          </a:p>
        </p:txBody>
      </p:sp>
    </p:spTree>
    <p:extLst>
      <p:ext uri="{BB962C8B-B14F-4D97-AF65-F5344CB8AC3E}">
        <p14:creationId xmlns:p14="http://schemas.microsoft.com/office/powerpoint/2010/main" val="21933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13</a:t>
            </a:fld>
            <a:endParaRPr lang="fr-FR"/>
          </a:p>
        </p:txBody>
      </p:sp>
    </p:spTree>
    <p:extLst>
      <p:ext uri="{BB962C8B-B14F-4D97-AF65-F5344CB8AC3E}">
        <p14:creationId xmlns:p14="http://schemas.microsoft.com/office/powerpoint/2010/main" val="119322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4</a:t>
            </a:fld>
            <a:endParaRPr lang="fr-FR"/>
          </a:p>
        </p:txBody>
      </p:sp>
    </p:spTree>
    <p:extLst>
      <p:ext uri="{BB962C8B-B14F-4D97-AF65-F5344CB8AC3E}">
        <p14:creationId xmlns:p14="http://schemas.microsoft.com/office/powerpoint/2010/main" val="43251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5</a:t>
            </a:fld>
            <a:endParaRPr lang="fr-FR"/>
          </a:p>
        </p:txBody>
      </p:sp>
    </p:spTree>
    <p:extLst>
      <p:ext uri="{BB962C8B-B14F-4D97-AF65-F5344CB8AC3E}">
        <p14:creationId xmlns:p14="http://schemas.microsoft.com/office/powerpoint/2010/main" val="158875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6</a:t>
            </a:fld>
            <a:endParaRPr lang="fr-FR"/>
          </a:p>
        </p:txBody>
      </p:sp>
    </p:spTree>
    <p:extLst>
      <p:ext uri="{BB962C8B-B14F-4D97-AF65-F5344CB8AC3E}">
        <p14:creationId xmlns:p14="http://schemas.microsoft.com/office/powerpoint/2010/main" val="338180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7</a:t>
            </a:fld>
            <a:endParaRPr lang="fr-FR"/>
          </a:p>
        </p:txBody>
      </p:sp>
    </p:spTree>
    <p:extLst>
      <p:ext uri="{BB962C8B-B14F-4D97-AF65-F5344CB8AC3E}">
        <p14:creationId xmlns:p14="http://schemas.microsoft.com/office/powerpoint/2010/main" val="11082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8</a:t>
            </a:fld>
            <a:endParaRPr lang="fr-FR"/>
          </a:p>
        </p:txBody>
      </p:sp>
    </p:spTree>
    <p:extLst>
      <p:ext uri="{BB962C8B-B14F-4D97-AF65-F5344CB8AC3E}">
        <p14:creationId xmlns:p14="http://schemas.microsoft.com/office/powerpoint/2010/main" val="14573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9</a:t>
            </a:fld>
            <a:endParaRPr lang="fr-FR"/>
          </a:p>
        </p:txBody>
      </p:sp>
    </p:spTree>
    <p:extLst>
      <p:ext uri="{BB962C8B-B14F-4D97-AF65-F5344CB8AC3E}">
        <p14:creationId xmlns:p14="http://schemas.microsoft.com/office/powerpoint/2010/main" val="359358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10</a:t>
            </a:fld>
            <a:endParaRPr lang="fr-FR"/>
          </a:p>
        </p:txBody>
      </p:sp>
    </p:spTree>
    <p:extLst>
      <p:ext uri="{BB962C8B-B14F-4D97-AF65-F5344CB8AC3E}">
        <p14:creationId xmlns:p14="http://schemas.microsoft.com/office/powerpoint/2010/main" val="352393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E36A52-EC78-6D43-ABBA-A8FBB80FD8B5}" type="slidenum">
              <a:rPr lang="fr-FR" smtClean="0"/>
              <a:t>11</a:t>
            </a:fld>
            <a:endParaRPr lang="fr-FR"/>
          </a:p>
        </p:txBody>
      </p:sp>
    </p:spTree>
    <p:extLst>
      <p:ext uri="{BB962C8B-B14F-4D97-AF65-F5344CB8AC3E}">
        <p14:creationId xmlns:p14="http://schemas.microsoft.com/office/powerpoint/2010/main" val="234899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4C120-76E2-FD47-9BDA-B7A457C3751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1F6990-E47B-304B-9569-83DCE5276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2AC7C63-E265-B244-951C-57EA0C3AD076}"/>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2BBD02B8-F21F-5F4D-9500-C7EC986E1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822F86-9E49-2C49-86AD-CE64BDD15F43}"/>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343261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B12EA-4A38-294D-ADE8-8D8CC9837DD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257066-B42D-E448-A5EB-835C75F7162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2D778E-D062-2541-93A9-7EDA511887DF}"/>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E601F518-484A-A84F-A1CF-7A7B424A0E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2E1609-2099-5A4A-81F1-5F5FB71A4BDD}"/>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337521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F37008-4067-2548-BD8D-775B3F90D60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604C7F3-8D89-C24F-B3C0-F398179DDFD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078C2B-7459-C24B-96AB-7940714E320A}"/>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162C91A1-4BDD-0644-AEED-9246142DD2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1487FE-ED17-3545-9039-C1F4555476AE}"/>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167777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4D1C7B-4B11-234D-BD51-9A5F0DED4E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1C57BF-670C-BB43-9E0C-A0C15B6D4D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C7EACB-6A5C-FE45-82E0-F39C89EF4526}"/>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ABFC5F36-80D4-8846-9A59-32A349C6E1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7F2FCC-92AE-9641-A4E8-5AFF3B4DACAC}"/>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211168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B6A4D-A197-CD48-A006-54ADF05B0BA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6859AB6-8BAC-5148-961F-A534E0D69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6263F19-BB6B-D64D-9C65-2DCC64AB5551}"/>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244F6928-E65D-E44E-88B3-79266E201D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AA1903-1CE4-1146-B7F2-F11E29898BE7}"/>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259937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181CE-8401-EE49-B5A2-01B42B4462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0E56CC-165F-DD43-B733-7E915A83421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ABA5C82-498F-7245-87F5-0B63CACEE6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4937FEA-81FB-2D45-B1B7-71B0D6DEF020}"/>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6" name="Espace réservé du pied de page 5">
            <a:extLst>
              <a:ext uri="{FF2B5EF4-FFF2-40B4-BE49-F238E27FC236}">
                <a16:creationId xmlns:a16="http://schemas.microsoft.com/office/drawing/2014/main" id="{CF7ABD0B-A7B8-3F44-9842-3A5BC0E5FF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B313B0-0530-BD4C-8969-943D999906F2}"/>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258421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F9FDDB-EE0D-8946-8351-0A9A5982F45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18E4076-8F3A-0847-8DEF-3E5C829FA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3F8810-5738-2F46-8910-36FEC952A4A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7C4DA5-23A8-2240-B5C0-50F0A37BF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C3EDDD0-F1F1-284D-9F0A-E837AFCAC5C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4D638FE-B957-C14C-9732-D9EC1A57BB74}"/>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8" name="Espace réservé du pied de page 7">
            <a:extLst>
              <a:ext uri="{FF2B5EF4-FFF2-40B4-BE49-F238E27FC236}">
                <a16:creationId xmlns:a16="http://schemas.microsoft.com/office/drawing/2014/main" id="{A6AE4637-9BD4-2645-BEE5-2B11ADB466A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9ECA7EC-EFF9-544A-8394-AD32451C21FF}"/>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270349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7C6BF-A0AF-E14C-9C77-ABFC430A45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F04BE3E-94D6-F846-9A21-79D88FEF54DC}"/>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4" name="Espace réservé du pied de page 3">
            <a:extLst>
              <a:ext uri="{FF2B5EF4-FFF2-40B4-BE49-F238E27FC236}">
                <a16:creationId xmlns:a16="http://schemas.microsoft.com/office/drawing/2014/main" id="{D95F4B38-5CCB-8142-83B1-E884EE6C26E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58818C0-0BB1-E54D-8340-8C4560F12E5E}"/>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127360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75480B-7538-F04E-86B0-9AE5EE52457D}"/>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3" name="Espace réservé du pied de page 2">
            <a:extLst>
              <a:ext uri="{FF2B5EF4-FFF2-40B4-BE49-F238E27FC236}">
                <a16:creationId xmlns:a16="http://schemas.microsoft.com/office/drawing/2014/main" id="{9186D013-8ED2-6D45-B98A-B6C895C94B5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2791FA3-F767-1D4E-9A8D-69D2E145830E}"/>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231430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8A59E-B325-814F-BABB-00C2D82198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4FD4CDB-90B7-0C49-BAEC-4B2893366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84C3E8-9140-9845-9FF7-FAE5778B6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F40734-B432-9C47-AF44-3E8975F09B7D}"/>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6" name="Espace réservé du pied de page 5">
            <a:extLst>
              <a:ext uri="{FF2B5EF4-FFF2-40B4-BE49-F238E27FC236}">
                <a16:creationId xmlns:a16="http://schemas.microsoft.com/office/drawing/2014/main" id="{C6EAEEE8-497C-E14E-9141-720AA6EB12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FF2F66-EA58-7D44-8CBC-DFDFEAE8ABF5}"/>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190067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47D85F-B6F7-A341-93F5-A4112C9505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817D39C-2E4E-3240-9123-8E228A62DC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2E64F0-0138-5C43-91A2-215018744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2F82A5-DB45-BF43-A5AA-82E5EC114021}"/>
              </a:ext>
            </a:extLst>
          </p:cNvPr>
          <p:cNvSpPr>
            <a:spLocks noGrp="1"/>
          </p:cNvSpPr>
          <p:nvPr>
            <p:ph type="dt" sz="half" idx="10"/>
          </p:nvPr>
        </p:nvSpPr>
        <p:spPr/>
        <p:txBody>
          <a:bodyPr/>
          <a:lstStyle/>
          <a:p>
            <a:fld id="{1EBAC8E3-B449-4245-9BFF-C44B506D6A22}" type="datetimeFigureOut">
              <a:rPr lang="fr-FR" smtClean="0"/>
              <a:t>03/10/2019</a:t>
            </a:fld>
            <a:endParaRPr lang="fr-FR"/>
          </a:p>
        </p:txBody>
      </p:sp>
      <p:sp>
        <p:nvSpPr>
          <p:cNvPr id="6" name="Espace réservé du pied de page 5">
            <a:extLst>
              <a:ext uri="{FF2B5EF4-FFF2-40B4-BE49-F238E27FC236}">
                <a16:creationId xmlns:a16="http://schemas.microsoft.com/office/drawing/2014/main" id="{10244429-3E16-F843-9555-86DEFC0CA3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082084-F94B-E74D-B6A2-5F70EA6C1C36}"/>
              </a:ext>
            </a:extLst>
          </p:cNvPr>
          <p:cNvSpPr>
            <a:spLocks noGrp="1"/>
          </p:cNvSpPr>
          <p:nvPr>
            <p:ph type="sldNum" sz="quarter" idx="12"/>
          </p:nvPr>
        </p:nvSpPr>
        <p:spPr/>
        <p:txBody>
          <a:bodyPr/>
          <a:lstStyle/>
          <a:p>
            <a:fld id="{A98C705E-EAC7-A542-98C0-AF58098BB054}" type="slidenum">
              <a:rPr lang="fr-FR" smtClean="0"/>
              <a:t>‹N°›</a:t>
            </a:fld>
            <a:endParaRPr lang="fr-FR"/>
          </a:p>
        </p:txBody>
      </p:sp>
    </p:spTree>
    <p:extLst>
      <p:ext uri="{BB962C8B-B14F-4D97-AF65-F5344CB8AC3E}">
        <p14:creationId xmlns:p14="http://schemas.microsoft.com/office/powerpoint/2010/main" val="354324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6C28C9-61CC-C441-9E22-EC9F22CA1F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6AC095B-51C3-1F47-84FF-49CE4A5C7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2EBAD2-8CF7-B849-B81F-61BFC78769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AC8E3-B449-4245-9BFF-C44B506D6A22}" type="datetimeFigureOut">
              <a:rPr lang="fr-FR" smtClean="0"/>
              <a:t>03/10/2019</a:t>
            </a:fld>
            <a:endParaRPr lang="fr-FR"/>
          </a:p>
        </p:txBody>
      </p:sp>
      <p:sp>
        <p:nvSpPr>
          <p:cNvPr id="5" name="Espace réservé du pied de page 4">
            <a:extLst>
              <a:ext uri="{FF2B5EF4-FFF2-40B4-BE49-F238E27FC236}">
                <a16:creationId xmlns:a16="http://schemas.microsoft.com/office/drawing/2014/main" id="{2A46BF7D-4AC3-5C42-AA15-4DD68B4E6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1406F85-21E0-2B48-A082-FDD73EC48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C705E-EAC7-A542-98C0-AF58098BB054}" type="slidenum">
              <a:rPr lang="fr-FR" smtClean="0"/>
              <a:t>‹N°›</a:t>
            </a:fld>
            <a:endParaRPr lang="fr-FR"/>
          </a:p>
        </p:txBody>
      </p:sp>
    </p:spTree>
    <p:extLst>
      <p:ext uri="{BB962C8B-B14F-4D97-AF65-F5344CB8AC3E}">
        <p14:creationId xmlns:p14="http://schemas.microsoft.com/office/powerpoint/2010/main" val="394330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3C4C6C6-16AD-9A49-A245-9CE042E5CE5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534526" y="0"/>
            <a:ext cx="6657474" cy="6858000"/>
          </a:xfrm>
          <a:prstGeom prst="rect">
            <a:avLst/>
          </a:prstGeom>
        </p:spPr>
      </p:pic>
      <p:sp>
        <p:nvSpPr>
          <p:cNvPr id="10" name="Rectangle 9">
            <a:extLst>
              <a:ext uri="{FF2B5EF4-FFF2-40B4-BE49-F238E27FC236}">
                <a16:creationId xmlns:a16="http://schemas.microsoft.com/office/drawing/2014/main" id="{D4B102B3-664E-F040-A250-37B660BE1E89}"/>
              </a:ext>
            </a:extLst>
          </p:cNvPr>
          <p:cNvSpPr/>
          <p:nvPr/>
        </p:nvSpPr>
        <p:spPr>
          <a:xfrm>
            <a:off x="5662864" y="2277978"/>
            <a:ext cx="6529136" cy="36286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4" name="Image 13">
            <a:extLst>
              <a:ext uri="{FF2B5EF4-FFF2-40B4-BE49-F238E27FC236}">
                <a16:creationId xmlns:a16="http://schemas.microsoft.com/office/drawing/2014/main" id="{D9E2EF5D-4A8F-D549-8378-7A30002E9733}"/>
              </a:ext>
            </a:extLst>
          </p:cNvPr>
          <p:cNvPicPr>
            <a:picLocks noChangeAspect="1"/>
          </p:cNvPicPr>
          <p:nvPr/>
        </p:nvPicPr>
        <p:blipFill>
          <a:blip r:embed="rId4"/>
          <a:stretch>
            <a:fillRect/>
          </a:stretch>
        </p:blipFill>
        <p:spPr>
          <a:xfrm>
            <a:off x="5614734" y="2277977"/>
            <a:ext cx="6456745" cy="3628691"/>
          </a:xfrm>
          <a:prstGeom prst="rect">
            <a:avLst/>
          </a:prstGeom>
        </p:spPr>
      </p:pic>
      <p:sp>
        <p:nvSpPr>
          <p:cNvPr id="15" name="ZoneTexte 14">
            <a:extLst>
              <a:ext uri="{FF2B5EF4-FFF2-40B4-BE49-F238E27FC236}">
                <a16:creationId xmlns:a16="http://schemas.microsoft.com/office/drawing/2014/main" id="{6D55B011-2B7B-8B46-993A-2395F0CA0421}"/>
              </a:ext>
            </a:extLst>
          </p:cNvPr>
          <p:cNvSpPr txBox="1"/>
          <p:nvPr/>
        </p:nvSpPr>
        <p:spPr>
          <a:xfrm>
            <a:off x="5867177" y="590319"/>
            <a:ext cx="5678905" cy="1200329"/>
          </a:xfrm>
          <a:prstGeom prst="rect">
            <a:avLst/>
          </a:prstGeom>
          <a:noFill/>
        </p:spPr>
        <p:txBody>
          <a:bodyPr wrap="square" rtlCol="0">
            <a:spAutoFit/>
          </a:bodyPr>
          <a:lstStyle/>
          <a:p>
            <a:pPr algn="ctr"/>
            <a:r>
              <a:rPr lang="fr-FR" sz="3600" b="1" dirty="0">
                <a:solidFill>
                  <a:schemeClr val="bg1"/>
                </a:solidFill>
                <a:latin typeface="Century Gothic" panose="020B0502020202020204" pitchFamily="34" charset="0"/>
              </a:rPr>
              <a:t>Réseau des Startuppers</a:t>
            </a:r>
          </a:p>
          <a:p>
            <a:pPr algn="ctr"/>
            <a:r>
              <a:rPr lang="fr-FR" sz="3600" b="1" dirty="0">
                <a:solidFill>
                  <a:schemeClr val="bg1"/>
                </a:solidFill>
                <a:latin typeface="Century Gothic" panose="020B0502020202020204" pitchFamily="34" charset="0"/>
              </a:rPr>
              <a:t>du Cameroun</a:t>
            </a:r>
          </a:p>
        </p:txBody>
      </p:sp>
      <p:pic>
        <p:nvPicPr>
          <p:cNvPr id="2" name="Image 1"/>
          <p:cNvPicPr>
            <a:picLocks noChangeAspect="1"/>
          </p:cNvPicPr>
          <p:nvPr/>
        </p:nvPicPr>
        <p:blipFill>
          <a:blip r:embed="rId5"/>
          <a:stretch>
            <a:fillRect/>
          </a:stretch>
        </p:blipFill>
        <p:spPr>
          <a:xfrm>
            <a:off x="399944" y="1572125"/>
            <a:ext cx="4705350" cy="2686050"/>
          </a:xfrm>
          <a:prstGeom prst="rect">
            <a:avLst/>
          </a:prstGeom>
        </p:spPr>
      </p:pic>
      <p:sp>
        <p:nvSpPr>
          <p:cNvPr id="7" name="ZoneTexte 6">
            <a:extLst>
              <a:ext uri="{FF2B5EF4-FFF2-40B4-BE49-F238E27FC236}">
                <a16:creationId xmlns:a16="http://schemas.microsoft.com/office/drawing/2014/main" id="{80C48AD8-C802-9347-984A-7A79AA9F3F77}"/>
              </a:ext>
            </a:extLst>
          </p:cNvPr>
          <p:cNvSpPr txBox="1"/>
          <p:nvPr/>
        </p:nvSpPr>
        <p:spPr>
          <a:xfrm>
            <a:off x="1204298" y="5537337"/>
            <a:ext cx="3256547" cy="369332"/>
          </a:xfrm>
          <a:prstGeom prst="rect">
            <a:avLst/>
          </a:prstGeom>
          <a:noFill/>
        </p:spPr>
        <p:txBody>
          <a:bodyPr wrap="square" rtlCol="0">
            <a:spAutoFit/>
          </a:bodyPr>
          <a:lstStyle/>
          <a:p>
            <a:pPr algn="ctr"/>
            <a:r>
              <a:rPr lang="fr-FR" b="1" dirty="0">
                <a:latin typeface="Century Gothic" panose="020B0502020202020204" pitchFamily="34" charset="0"/>
              </a:rPr>
              <a:t>1</a:t>
            </a:r>
            <a:r>
              <a:rPr lang="fr-FR" b="1" baseline="30000" dirty="0">
                <a:latin typeface="Century Gothic" panose="020B0502020202020204" pitchFamily="34" charset="0"/>
              </a:rPr>
              <a:t>iere </a:t>
            </a:r>
            <a:r>
              <a:rPr lang="fr-FR" b="1" dirty="0">
                <a:latin typeface="Century Gothic" panose="020B0502020202020204" pitchFamily="34" charset="0"/>
              </a:rPr>
              <a:t>Edition</a:t>
            </a:r>
          </a:p>
        </p:txBody>
      </p:sp>
    </p:spTree>
    <p:extLst>
      <p:ext uri="{BB962C8B-B14F-4D97-AF65-F5344CB8AC3E}">
        <p14:creationId xmlns:p14="http://schemas.microsoft.com/office/powerpoint/2010/main" val="136673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316407" y="66581"/>
            <a:ext cx="5377218"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Structure et Organes de l’Association </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sp>
        <p:nvSpPr>
          <p:cNvPr id="3" name="Rectangle 2"/>
          <p:cNvSpPr/>
          <p:nvPr/>
        </p:nvSpPr>
        <p:spPr>
          <a:xfrm>
            <a:off x="782470" y="1104458"/>
            <a:ext cx="9630771" cy="2215991"/>
          </a:xfrm>
          <a:prstGeom prst="rect">
            <a:avLst/>
          </a:prstGeom>
        </p:spPr>
        <p:txBody>
          <a:bodyPr wrap="square">
            <a:spAutoFit/>
          </a:bodyPr>
          <a:lstStyle/>
          <a:p>
            <a:pPr marL="270510" indent="-270510" algn="just">
              <a:spcAft>
                <a:spcPts val="0"/>
              </a:spcAft>
            </a:pPr>
            <a:r>
              <a:rPr lang="fr-FR" dirty="0">
                <a:latin typeface="Century Gothic" panose="020B0502020202020204" pitchFamily="34" charset="0"/>
                <a:ea typeface="Times New Roman" panose="02020603050405020304" pitchFamily="18" charset="0"/>
                <a:cs typeface="Times New Roman" panose="02020603050405020304" pitchFamily="18" charset="0"/>
              </a:rPr>
              <a:t> </a:t>
            </a:r>
          </a:p>
          <a:p>
            <a:pPr algn="just">
              <a:tabLst>
                <a:tab pos="571500" algn="l"/>
              </a:tabLst>
            </a:pPr>
            <a:r>
              <a:rPr lang="fr-FR" sz="2400" dirty="0">
                <a:latin typeface="Century Gothic" panose="020B0502020202020204" pitchFamily="34" charset="0"/>
                <a:ea typeface="Times New Roman" panose="02020603050405020304" pitchFamily="18" charset="0"/>
              </a:rPr>
              <a:t>L’Association se compose des organes suivants :</a:t>
            </a:r>
          </a:p>
          <a:p>
            <a:pPr algn="just">
              <a:tabLst>
                <a:tab pos="571500" algn="l"/>
              </a:tabLst>
            </a:pPr>
            <a:endParaRPr lang="fr-FR" sz="2400" dirty="0">
              <a:latin typeface="Century Gothic" panose="020B0502020202020204" pitchFamily="34" charset="0"/>
              <a:ea typeface="Times New Roman" panose="02020603050405020304" pitchFamily="18" charset="0"/>
            </a:endParaRPr>
          </a:p>
          <a:p>
            <a:pPr marL="342900" indent="-342900" algn="jus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L’Assemblée Générale ;</a:t>
            </a:r>
          </a:p>
          <a:p>
            <a:pPr marL="342900" indent="-342900" algn="jus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Le Bureau Exécutif ;</a:t>
            </a:r>
          </a:p>
          <a:p>
            <a:pPr marL="342900" lvl="0" indent="-342900" algn="just">
              <a:spcAft>
                <a:spcPts val="0"/>
              </a:spcAft>
              <a:buFont typeface="Wingdings" panose="05000000000000000000" pitchFamily="2" charset="2"/>
              <a:buChar char=""/>
              <a:tabLst>
                <a:tab pos="571500" algn="l"/>
              </a:tabLst>
            </a:pPr>
            <a:endParaRPr lang="fr-FR" sz="2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82470" y="3630010"/>
            <a:ext cx="10627057" cy="2123658"/>
          </a:xfrm>
          <a:prstGeom prst="rect">
            <a:avLst/>
          </a:prstGeom>
        </p:spPr>
        <p:txBody>
          <a:bodyPr wrap="square">
            <a:spAutoFit/>
          </a:bodyPr>
          <a:lstStyle/>
          <a:p>
            <a:pPr algn="just">
              <a:spcAft>
                <a:spcPts val="0"/>
              </a:spcAft>
            </a:pPr>
            <a:r>
              <a:rPr lang="fr-FR" b="1" dirty="0">
                <a:latin typeface="Century Gothic" panose="020B0502020202020204" pitchFamily="34" charset="0"/>
              </a:rPr>
              <a:t>L’ASSEMBLEE GENERALE</a:t>
            </a:r>
          </a:p>
          <a:p>
            <a:pPr algn="just">
              <a:spcAft>
                <a:spcPts val="0"/>
              </a:spcAft>
            </a:pPr>
            <a:r>
              <a:rPr lang="fr-FR" dirty="0">
                <a:latin typeface="Century Gothic" panose="020B0502020202020204" pitchFamily="34"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fr-FR" sz="2400" dirty="0">
                <a:latin typeface="Century Gothic" panose="020B0502020202020204" pitchFamily="34" charset="0"/>
                <a:ea typeface="Times New Roman" panose="02020603050405020304" pitchFamily="18" charset="0"/>
              </a:rPr>
              <a:t>L’Assemblée Générale est composée de l’ensemble des membres de l’Association à jour de leur cotisation ; </a:t>
            </a:r>
          </a:p>
          <a:p>
            <a:pPr marL="342900" indent="-342900" algn="just">
              <a:spcAft>
                <a:spcPts val="0"/>
              </a:spcAft>
              <a:buFont typeface="Arial" panose="020B0604020202020204" pitchFamily="34" charset="0"/>
              <a:buChar char="•"/>
            </a:pPr>
            <a:endParaRPr lang="fr-FR" sz="2400" dirty="0">
              <a:latin typeface="Century Gothic" panose="020B0502020202020204" pitchFamily="34" charset="0"/>
              <a:ea typeface="Times New Roman" panose="02020603050405020304" pitchFamily="18" charset="0"/>
            </a:endParaRPr>
          </a:p>
          <a:p>
            <a:pPr marL="342900" indent="-342900" algn="just">
              <a:spcAft>
                <a:spcPts val="0"/>
              </a:spcAft>
              <a:buFont typeface="Arial" panose="020B0604020202020204" pitchFamily="34" charset="0"/>
              <a:buChar char="•"/>
            </a:pPr>
            <a:r>
              <a:rPr lang="fr-FR" sz="2400" dirty="0">
                <a:latin typeface="Century Gothic" panose="020B0502020202020204" pitchFamily="34" charset="0"/>
                <a:ea typeface="Times New Roman" panose="02020603050405020304" pitchFamily="18" charset="0"/>
              </a:rPr>
              <a:t>elle constitue l’organe suprême de l’Association. </a:t>
            </a:r>
          </a:p>
        </p:txBody>
      </p:sp>
    </p:spTree>
    <p:extLst>
      <p:ext uri="{BB962C8B-B14F-4D97-AF65-F5344CB8AC3E}">
        <p14:creationId xmlns:p14="http://schemas.microsoft.com/office/powerpoint/2010/main" val="70781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Structure et organes l’Association </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sp>
        <p:nvSpPr>
          <p:cNvPr id="3" name="Rectangle 2"/>
          <p:cNvSpPr/>
          <p:nvPr/>
        </p:nvSpPr>
        <p:spPr>
          <a:xfrm>
            <a:off x="1123664" y="1701631"/>
            <a:ext cx="9630771" cy="3877985"/>
          </a:xfrm>
          <a:prstGeom prst="rect">
            <a:avLst/>
          </a:prstGeom>
        </p:spPr>
        <p:txBody>
          <a:bodyPr wrap="square">
            <a:spAutoFit/>
          </a:bodyPr>
          <a:lstStyle/>
          <a:p>
            <a:r>
              <a:rPr lang="fr-FR" dirty="0">
                <a:latin typeface="Century Gothic" panose="020B0502020202020204" pitchFamily="34" charset="0"/>
                <a:ea typeface="Times New Roman" panose="02020603050405020304" pitchFamily="18" charset="0"/>
                <a:cs typeface="Times New Roman" panose="02020603050405020304" pitchFamily="18" charset="0"/>
              </a:rPr>
              <a:t> </a:t>
            </a:r>
            <a:r>
              <a:rPr lang="fr-FR" sz="2400" b="1" dirty="0">
                <a:latin typeface="Century Gothic" panose="020B0502020202020204" pitchFamily="34" charset="0"/>
              </a:rPr>
              <a:t>LE BUREAU EXECUTIF </a:t>
            </a:r>
          </a:p>
          <a:p>
            <a:r>
              <a:rPr lang="fr-FR" dirty="0"/>
              <a:t> </a:t>
            </a:r>
          </a:p>
          <a:p>
            <a:r>
              <a:rPr lang="fr-FR" sz="2400" dirty="0">
                <a:latin typeface="Century Gothic" panose="020B0502020202020204" pitchFamily="34" charset="0"/>
              </a:rPr>
              <a:t>Le Bureau Exécutif est composé : </a:t>
            </a:r>
          </a:p>
          <a:p>
            <a:r>
              <a:rPr lang="fr-FR" dirty="0">
                <a:latin typeface="Century Gothic" panose="020B0502020202020204" pitchFamily="34" charset="0"/>
              </a:rPr>
              <a:t> </a:t>
            </a:r>
          </a:p>
          <a:p>
            <a:pPr marL="285750" lvl="0" indent="-285750">
              <a:buFont typeface="Arial" panose="020B0604020202020204" pitchFamily="34" charset="0"/>
              <a:buChar char="•"/>
            </a:pPr>
            <a:r>
              <a:rPr lang="fr-FR" sz="2400" dirty="0">
                <a:latin typeface="Century Gothic" panose="020B0502020202020204" pitchFamily="34" charset="0"/>
              </a:rPr>
              <a:t>Du Président  </a:t>
            </a:r>
          </a:p>
          <a:p>
            <a:pPr marL="285750" lvl="0" indent="-285750">
              <a:buFont typeface="Arial" panose="020B0604020202020204" pitchFamily="34" charset="0"/>
              <a:buChar char="•"/>
            </a:pPr>
            <a:r>
              <a:rPr lang="fr-FR" sz="2400" dirty="0">
                <a:latin typeface="Century Gothic" panose="020B0502020202020204" pitchFamily="34" charset="0"/>
              </a:rPr>
              <a:t>De un ou plusieurs Vice-Présidents</a:t>
            </a:r>
          </a:p>
          <a:p>
            <a:pPr marL="285750" lvl="0" indent="-285750">
              <a:buFont typeface="Arial" panose="020B0604020202020204" pitchFamily="34" charset="0"/>
              <a:buChar char="•"/>
            </a:pPr>
            <a:r>
              <a:rPr lang="fr-FR" sz="2400" dirty="0">
                <a:latin typeface="Century Gothic" panose="020B0502020202020204" pitchFamily="34" charset="0"/>
              </a:rPr>
              <a:t>Du Secrétaire Général </a:t>
            </a:r>
          </a:p>
          <a:p>
            <a:pPr marL="285750" lvl="0" indent="-285750">
              <a:buFont typeface="Arial" panose="020B0604020202020204" pitchFamily="34" charset="0"/>
              <a:buChar char="•"/>
            </a:pPr>
            <a:r>
              <a:rPr lang="fr-FR" sz="2400" dirty="0">
                <a:latin typeface="Century Gothic" panose="020B0502020202020204" pitchFamily="34" charset="0"/>
              </a:rPr>
              <a:t>Des Secrétaires Généraux Adjoints</a:t>
            </a:r>
          </a:p>
          <a:p>
            <a:pPr marL="285750" lvl="0" indent="-285750">
              <a:buFont typeface="Arial" panose="020B0604020202020204" pitchFamily="34" charset="0"/>
              <a:buChar char="•"/>
            </a:pPr>
            <a:r>
              <a:rPr lang="fr-FR" sz="2400" dirty="0">
                <a:latin typeface="Century Gothic" panose="020B0502020202020204" pitchFamily="34" charset="0"/>
              </a:rPr>
              <a:t>Du Trésorier</a:t>
            </a:r>
          </a:p>
          <a:p>
            <a:pPr marL="285750" lvl="0" indent="-285750">
              <a:buFont typeface="Arial" panose="020B0604020202020204" pitchFamily="34" charset="0"/>
              <a:buChar char="•"/>
            </a:pPr>
            <a:r>
              <a:rPr lang="fr-FR" sz="2400" dirty="0">
                <a:latin typeface="Century Gothic" panose="020B0502020202020204" pitchFamily="34" charset="0"/>
              </a:rPr>
              <a:t>Des Conseillers</a:t>
            </a:r>
          </a:p>
          <a:p>
            <a:pPr marL="270510" indent="-270510" algn="just">
              <a:spcAft>
                <a:spcPts val="0"/>
              </a:spcAft>
            </a:pPr>
            <a:endParaRPr lang="fr-FR" dirty="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77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793681" y="66581"/>
            <a:ext cx="5254785"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Membres élus du 1</a:t>
            </a:r>
            <a:r>
              <a:rPr lang="fr-FR" sz="2000" b="1" baseline="30000" dirty="0">
                <a:solidFill>
                  <a:schemeClr val="bg1"/>
                </a:solidFill>
                <a:highlight>
                  <a:srgbClr val="F8A12E"/>
                </a:highlight>
                <a:latin typeface="Century Gothic" panose="020B0502020202020204" pitchFamily="34" charset="0"/>
              </a:rPr>
              <a:t>er</a:t>
            </a:r>
            <a:r>
              <a:rPr lang="fr-FR" sz="2000" b="1" dirty="0">
                <a:solidFill>
                  <a:schemeClr val="bg1"/>
                </a:solidFill>
                <a:highlight>
                  <a:srgbClr val="F8A12E"/>
                </a:highlight>
                <a:latin typeface="Century Gothic" panose="020B0502020202020204" pitchFamily="34" charset="0"/>
              </a:rPr>
              <a:t> Bureau Exécutif</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699052998"/>
              </p:ext>
            </p:extLst>
          </p:nvPr>
        </p:nvGraphicFramePr>
        <p:xfrm>
          <a:off x="368488" y="818863"/>
          <a:ext cx="9229727" cy="5900706"/>
        </p:xfrm>
        <a:graphic>
          <a:graphicData uri="http://schemas.openxmlformats.org/drawingml/2006/table">
            <a:tbl>
              <a:tblPr firstRow="1" firstCol="1" bandRow="1">
                <a:tableStyleId>{5C22544A-7EE6-4342-B048-85BDC9FD1C3A}</a:tableStyleId>
              </a:tblPr>
              <a:tblGrid>
                <a:gridCol w="5049673">
                  <a:extLst>
                    <a:ext uri="{9D8B030D-6E8A-4147-A177-3AD203B41FA5}">
                      <a16:colId xmlns:a16="http://schemas.microsoft.com/office/drawing/2014/main" val="20000"/>
                    </a:ext>
                  </a:extLst>
                </a:gridCol>
                <a:gridCol w="4180054">
                  <a:extLst>
                    <a:ext uri="{9D8B030D-6E8A-4147-A177-3AD203B41FA5}">
                      <a16:colId xmlns:a16="http://schemas.microsoft.com/office/drawing/2014/main" val="20001"/>
                    </a:ext>
                  </a:extLst>
                </a:gridCol>
              </a:tblGrid>
              <a:tr h="267660">
                <a:tc>
                  <a:txBody>
                    <a:bodyPr/>
                    <a:lstStyle/>
                    <a:p>
                      <a:pPr algn="ctr">
                        <a:lnSpc>
                          <a:spcPct val="107000"/>
                        </a:lnSpc>
                        <a:spcAft>
                          <a:spcPts val="0"/>
                        </a:spcAft>
                      </a:pPr>
                      <a:r>
                        <a:rPr lang="fr-FR" sz="1800" dirty="0">
                          <a:effectLst/>
                        </a:rPr>
                        <a:t>POSTES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NOMS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7660">
                <a:tc>
                  <a:txBody>
                    <a:bodyPr/>
                    <a:lstStyle/>
                    <a:p>
                      <a:pPr algn="l">
                        <a:lnSpc>
                          <a:spcPct val="107000"/>
                        </a:lnSpc>
                        <a:spcAft>
                          <a:spcPts val="0"/>
                        </a:spcAft>
                      </a:pPr>
                      <a:r>
                        <a:rPr lang="fr-FR" sz="1800">
                          <a:solidFill>
                            <a:schemeClr val="tx1"/>
                          </a:solidFill>
                          <a:effectLst/>
                        </a:rPr>
                        <a:t>Présidente</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Madame </a:t>
                      </a:r>
                      <a:r>
                        <a:rPr lang="fr-FR" sz="1600" dirty="0" err="1">
                          <a:effectLst/>
                        </a:rPr>
                        <a:t>Tchato</a:t>
                      </a:r>
                      <a:r>
                        <a:rPr lang="fr-FR" sz="1600" dirty="0">
                          <a:effectLst/>
                        </a:rPr>
                        <a:t> Solange </a:t>
                      </a:r>
                      <a:r>
                        <a:rPr lang="fr-FR" sz="1600" dirty="0" err="1">
                          <a:effectLst/>
                        </a:rPr>
                        <a:t>Majolaine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7660">
                <a:tc>
                  <a:txBody>
                    <a:bodyPr/>
                    <a:lstStyle/>
                    <a:p>
                      <a:pPr algn="l">
                        <a:lnSpc>
                          <a:spcPct val="107000"/>
                        </a:lnSpc>
                        <a:spcAft>
                          <a:spcPts val="0"/>
                        </a:spcAft>
                      </a:pPr>
                      <a:r>
                        <a:rPr lang="fr-FR" sz="1800">
                          <a:solidFill>
                            <a:schemeClr val="tx1"/>
                          </a:solidFill>
                          <a:effectLst/>
                        </a:rPr>
                        <a:t>1</a:t>
                      </a:r>
                      <a:r>
                        <a:rPr lang="fr-FR" sz="1800" baseline="30000">
                          <a:solidFill>
                            <a:schemeClr val="tx1"/>
                          </a:solidFill>
                          <a:effectLst/>
                        </a:rPr>
                        <a:t>er</a:t>
                      </a:r>
                      <a:r>
                        <a:rPr lang="fr-FR" sz="1800">
                          <a:solidFill>
                            <a:schemeClr val="tx1"/>
                          </a:solidFill>
                          <a:effectLst/>
                        </a:rPr>
                        <a:t> Vice-Président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Monsieur Zetchoume Abraham</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7660">
                <a:tc>
                  <a:txBody>
                    <a:bodyPr/>
                    <a:lstStyle/>
                    <a:p>
                      <a:pPr algn="l">
                        <a:lnSpc>
                          <a:spcPct val="107000"/>
                        </a:lnSpc>
                        <a:spcAft>
                          <a:spcPts val="0"/>
                        </a:spcAft>
                      </a:pPr>
                      <a:r>
                        <a:rPr lang="fr-FR" sz="1800">
                          <a:solidFill>
                            <a:schemeClr val="tx1"/>
                          </a:solidFill>
                          <a:effectLst/>
                        </a:rPr>
                        <a:t>2</a:t>
                      </a:r>
                      <a:r>
                        <a:rPr lang="fr-FR" sz="1800" baseline="30000">
                          <a:solidFill>
                            <a:schemeClr val="tx1"/>
                          </a:solidFill>
                          <a:effectLst/>
                        </a:rPr>
                        <a:t>e</a:t>
                      </a:r>
                      <a:r>
                        <a:rPr lang="fr-FR" sz="1800">
                          <a:solidFill>
                            <a:schemeClr val="tx1"/>
                          </a:solidFill>
                          <a:effectLst/>
                        </a:rPr>
                        <a:t> Vice-Président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Monsieur </a:t>
                      </a:r>
                      <a:r>
                        <a:rPr lang="fr-FR" sz="1600" dirty="0" err="1">
                          <a:effectLst/>
                        </a:rPr>
                        <a:t>Domguia</a:t>
                      </a:r>
                      <a:r>
                        <a:rPr lang="fr-FR" sz="1600" dirty="0">
                          <a:effectLst/>
                        </a:rPr>
                        <a:t> Joseph Marie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7660">
                <a:tc>
                  <a:txBody>
                    <a:bodyPr/>
                    <a:lstStyle/>
                    <a:p>
                      <a:pPr algn="l">
                        <a:lnSpc>
                          <a:spcPct val="107000"/>
                        </a:lnSpc>
                        <a:spcAft>
                          <a:spcPts val="0"/>
                        </a:spcAft>
                      </a:pPr>
                      <a:r>
                        <a:rPr lang="fr-FR" sz="1800">
                          <a:solidFill>
                            <a:schemeClr val="tx1"/>
                          </a:solidFill>
                          <a:effectLst/>
                        </a:rPr>
                        <a:t>3</a:t>
                      </a:r>
                      <a:r>
                        <a:rPr lang="fr-FR" sz="1800" baseline="30000">
                          <a:solidFill>
                            <a:schemeClr val="tx1"/>
                          </a:solidFill>
                          <a:effectLst/>
                        </a:rPr>
                        <a:t>e</a:t>
                      </a:r>
                      <a:r>
                        <a:rPr lang="fr-FR" sz="1800">
                          <a:solidFill>
                            <a:schemeClr val="tx1"/>
                          </a:solidFill>
                          <a:effectLst/>
                        </a:rPr>
                        <a:t> Vice-Président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Madame </a:t>
                      </a:r>
                      <a:r>
                        <a:rPr lang="en-US" sz="1600" dirty="0" err="1">
                          <a:effectLst/>
                        </a:rPr>
                        <a:t>Kuinkam</a:t>
                      </a:r>
                      <a:r>
                        <a:rPr lang="en-US" sz="1600" dirty="0">
                          <a:effectLst/>
                        </a:rPr>
                        <a:t> </a:t>
                      </a:r>
                      <a:r>
                        <a:rPr lang="en-US" sz="1600" dirty="0" err="1">
                          <a:effectLst/>
                        </a:rPr>
                        <a:t>Talla</a:t>
                      </a:r>
                      <a:r>
                        <a:rPr lang="en-US" sz="1600" dirty="0">
                          <a:effectLst/>
                        </a:rPr>
                        <a:t> D. </a:t>
                      </a:r>
                      <a:r>
                        <a:rPr lang="en-US" sz="1600" dirty="0" err="1">
                          <a:effectLst/>
                        </a:rPr>
                        <a:t>Berthe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67660">
                <a:tc>
                  <a:txBody>
                    <a:bodyPr/>
                    <a:lstStyle/>
                    <a:p>
                      <a:pPr algn="l">
                        <a:lnSpc>
                          <a:spcPct val="107000"/>
                        </a:lnSpc>
                        <a:spcAft>
                          <a:spcPts val="0"/>
                        </a:spcAft>
                      </a:pPr>
                      <a:r>
                        <a:rPr lang="fr-FR" sz="1800">
                          <a:solidFill>
                            <a:schemeClr val="tx1"/>
                          </a:solidFill>
                          <a:effectLst/>
                        </a:rPr>
                        <a:t>Secrétaire Général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Monsieur </a:t>
                      </a:r>
                      <a:r>
                        <a:rPr lang="fr-FR" sz="1600" dirty="0" err="1">
                          <a:effectLst/>
                        </a:rPr>
                        <a:t>Dasmat</a:t>
                      </a:r>
                      <a:r>
                        <a:rPr lang="fr-FR" sz="1600" dirty="0">
                          <a:effectLst/>
                        </a:rPr>
                        <a:t> </a:t>
                      </a:r>
                      <a:r>
                        <a:rPr lang="fr-FR" sz="1600" dirty="0" err="1">
                          <a:effectLst/>
                        </a:rPr>
                        <a:t>Desfond</a:t>
                      </a:r>
                      <a:r>
                        <a:rPr lang="fr-FR" sz="1600" dirty="0">
                          <a:effectLst/>
                        </a:rPr>
                        <a:t> Foccart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47675">
                <a:tc>
                  <a:txBody>
                    <a:bodyPr/>
                    <a:lstStyle/>
                    <a:p>
                      <a:pPr algn="l">
                        <a:lnSpc>
                          <a:spcPct val="107000"/>
                        </a:lnSpc>
                        <a:spcAft>
                          <a:spcPts val="0"/>
                        </a:spcAft>
                      </a:pPr>
                      <a:r>
                        <a:rPr lang="fr-FR" sz="1800">
                          <a:solidFill>
                            <a:schemeClr val="tx1"/>
                          </a:solidFill>
                          <a:effectLst/>
                        </a:rPr>
                        <a:t>Secrétaire Général Adjoint chargé des Programmes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Monsieur </a:t>
                      </a:r>
                      <a:r>
                        <a:rPr lang="fr-FR" sz="1600" dirty="0" err="1">
                          <a:effectLst/>
                        </a:rPr>
                        <a:t>Djeunang</a:t>
                      </a:r>
                      <a:r>
                        <a:rPr lang="fr-FR" sz="1600" dirty="0">
                          <a:effectLst/>
                        </a:rPr>
                        <a:t> </a:t>
                      </a:r>
                      <a:r>
                        <a:rPr lang="fr-FR" sz="1600" dirty="0" err="1">
                          <a:effectLst/>
                        </a:rPr>
                        <a:t>Mezafack</a:t>
                      </a:r>
                      <a:r>
                        <a:rPr lang="fr-FR" sz="1600" dirty="0">
                          <a:effectLst/>
                        </a:rPr>
                        <a:t> Rony Arsène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47675">
                <a:tc>
                  <a:txBody>
                    <a:bodyPr/>
                    <a:lstStyle/>
                    <a:p>
                      <a:pPr algn="l">
                        <a:lnSpc>
                          <a:spcPct val="107000"/>
                        </a:lnSpc>
                        <a:spcAft>
                          <a:spcPts val="0"/>
                        </a:spcAft>
                      </a:pPr>
                      <a:r>
                        <a:rPr lang="fr-FR" sz="1800" dirty="0">
                          <a:solidFill>
                            <a:schemeClr val="tx1"/>
                          </a:solidFill>
                          <a:effectLst/>
                        </a:rPr>
                        <a:t>Secrétaire Général Adjoint chargé des relations avec l’extérieur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Monsieur </a:t>
                      </a:r>
                      <a:r>
                        <a:rPr lang="en-US" sz="1600" dirty="0" err="1">
                          <a:effectLst/>
                        </a:rPr>
                        <a:t>Tatem</a:t>
                      </a:r>
                      <a:r>
                        <a:rPr lang="en-US" sz="1600" dirty="0">
                          <a:effectLst/>
                        </a:rPr>
                        <a:t> </a:t>
                      </a:r>
                      <a:r>
                        <a:rPr lang="en-US" sz="1600" dirty="0" err="1">
                          <a:effectLst/>
                        </a:rPr>
                        <a:t>Kamgaing</a:t>
                      </a:r>
                      <a:r>
                        <a:rPr lang="en-US" sz="1600" dirty="0">
                          <a:effectLst/>
                        </a:rPr>
                        <a:t> Marlon Christ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47675">
                <a:tc>
                  <a:txBody>
                    <a:bodyPr/>
                    <a:lstStyle/>
                    <a:p>
                      <a:pPr algn="l">
                        <a:lnSpc>
                          <a:spcPct val="107000"/>
                        </a:lnSpc>
                        <a:spcAft>
                          <a:spcPts val="0"/>
                        </a:spcAft>
                      </a:pPr>
                      <a:r>
                        <a:rPr lang="fr-FR" sz="1800">
                          <a:solidFill>
                            <a:schemeClr val="tx1"/>
                          </a:solidFill>
                          <a:effectLst/>
                        </a:rPr>
                        <a:t>Secrétaire Général Adjoint chargé de la Communication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Mademoiselle </a:t>
                      </a:r>
                      <a:r>
                        <a:rPr lang="fr-FR" sz="1600" dirty="0" err="1">
                          <a:effectLst/>
                        </a:rPr>
                        <a:t>Ateba</a:t>
                      </a:r>
                      <a:r>
                        <a:rPr lang="fr-FR" sz="1600" dirty="0">
                          <a:effectLst/>
                        </a:rPr>
                        <a:t> </a:t>
                      </a:r>
                      <a:r>
                        <a:rPr lang="fr-FR" sz="1600" dirty="0" err="1">
                          <a:effectLst/>
                        </a:rPr>
                        <a:t>Ateba</a:t>
                      </a:r>
                      <a:r>
                        <a:rPr lang="fr-FR" sz="1600" dirty="0">
                          <a:effectLst/>
                        </a:rPr>
                        <a:t> Marie Antoinette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547675">
                <a:tc>
                  <a:txBody>
                    <a:bodyPr/>
                    <a:lstStyle/>
                    <a:p>
                      <a:pPr algn="l">
                        <a:lnSpc>
                          <a:spcPct val="107000"/>
                        </a:lnSpc>
                        <a:spcAft>
                          <a:spcPts val="0"/>
                        </a:spcAft>
                      </a:pPr>
                      <a:r>
                        <a:rPr lang="fr-FR" sz="1800">
                          <a:solidFill>
                            <a:schemeClr val="tx1"/>
                          </a:solidFill>
                          <a:effectLst/>
                        </a:rPr>
                        <a:t>Secrétaire Général Adjoint chargée du développement digital </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Monsieur </a:t>
                      </a:r>
                      <a:r>
                        <a:rPr lang="fr-FR" sz="1600" dirty="0" err="1">
                          <a:effectLst/>
                        </a:rPr>
                        <a:t>Daten</a:t>
                      </a:r>
                      <a:r>
                        <a:rPr lang="fr-FR" sz="1600" dirty="0">
                          <a:effectLst/>
                        </a:rPr>
                        <a:t> </a:t>
                      </a:r>
                      <a:r>
                        <a:rPr lang="fr-FR" sz="1600" dirty="0" err="1">
                          <a:effectLst/>
                        </a:rPr>
                        <a:t>Wague</a:t>
                      </a:r>
                      <a:r>
                        <a:rPr lang="fr-FR" sz="1600" dirty="0">
                          <a:effectLst/>
                        </a:rPr>
                        <a:t> Cyrille</a:t>
                      </a:r>
                    </a:p>
                    <a:p>
                      <a:pPr algn="just">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67660">
                <a:tc>
                  <a:txBody>
                    <a:bodyPr/>
                    <a:lstStyle/>
                    <a:p>
                      <a:pPr algn="l">
                        <a:lnSpc>
                          <a:spcPct val="107000"/>
                        </a:lnSpc>
                        <a:spcAft>
                          <a:spcPts val="0"/>
                        </a:spcAft>
                      </a:pPr>
                      <a:r>
                        <a:rPr lang="fr-FR" sz="1800">
                          <a:solidFill>
                            <a:schemeClr val="tx1"/>
                          </a:solidFill>
                          <a:effectLst/>
                        </a:rPr>
                        <a:t>Trésorier</a:t>
                      </a: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Monsieur </a:t>
                      </a:r>
                      <a:r>
                        <a:rPr lang="fr-FR" sz="1600" dirty="0" err="1">
                          <a:effectLst/>
                        </a:rPr>
                        <a:t>Koichip</a:t>
                      </a:r>
                      <a:r>
                        <a:rPr lang="fr-FR" sz="1600" dirty="0">
                          <a:effectLst/>
                        </a:rPr>
                        <a:t> </a:t>
                      </a:r>
                      <a:r>
                        <a:rPr lang="fr-FR" sz="1600" dirty="0" err="1">
                          <a:effectLst/>
                        </a:rPr>
                        <a:t>Fongang</a:t>
                      </a:r>
                      <a:r>
                        <a:rPr lang="fr-FR" sz="1600" dirty="0">
                          <a:effectLst/>
                        </a:rPr>
                        <a:t> Carlin Ulrich</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1667740">
                <a:tc>
                  <a:txBody>
                    <a:bodyPr/>
                    <a:lstStyle/>
                    <a:p>
                      <a:pPr algn="l">
                        <a:lnSpc>
                          <a:spcPct val="107000"/>
                        </a:lnSpc>
                        <a:spcAft>
                          <a:spcPts val="0"/>
                        </a:spcAft>
                      </a:pPr>
                      <a:r>
                        <a:rPr lang="fr-FR" sz="1800" dirty="0">
                          <a:solidFill>
                            <a:schemeClr val="tx1"/>
                          </a:solidFill>
                          <a:effectLst/>
                        </a:rPr>
                        <a:t>Conseillers</a:t>
                      </a:r>
                    </a:p>
                    <a:p>
                      <a:pPr algn="l">
                        <a:lnSpc>
                          <a:spcPct val="107000"/>
                        </a:lnSpc>
                        <a:spcAft>
                          <a:spcPts val="0"/>
                        </a:spcAft>
                      </a:pPr>
                      <a:r>
                        <a:rPr lang="fr-FR" sz="1800" dirty="0">
                          <a:solidFill>
                            <a:schemeClr val="tx1"/>
                          </a:solidFill>
                          <a:effectLst/>
                        </a:rPr>
                        <a: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tabLst>
                          <a:tab pos="228600" algn="l"/>
                        </a:tabLst>
                      </a:pPr>
                      <a:r>
                        <a:rPr lang="fr-FR" sz="1600" dirty="0">
                          <a:effectLst/>
                        </a:rPr>
                        <a:t>Monsieur </a:t>
                      </a:r>
                      <a:r>
                        <a:rPr lang="fr-FR" sz="1600" dirty="0" err="1">
                          <a:effectLst/>
                        </a:rPr>
                        <a:t>Atangana</a:t>
                      </a:r>
                      <a:r>
                        <a:rPr lang="fr-FR" sz="1600" dirty="0">
                          <a:effectLst/>
                        </a:rPr>
                        <a:t> François</a:t>
                      </a:r>
                    </a:p>
                    <a:p>
                      <a:pPr marL="342900" lvl="0" indent="-342900">
                        <a:lnSpc>
                          <a:spcPct val="107000"/>
                        </a:lnSpc>
                        <a:spcAft>
                          <a:spcPts val="0"/>
                        </a:spcAft>
                        <a:buFont typeface="Wingdings" panose="05000000000000000000" pitchFamily="2" charset="2"/>
                        <a:buChar char=""/>
                        <a:tabLst>
                          <a:tab pos="228600" algn="l"/>
                        </a:tabLst>
                      </a:pPr>
                      <a:r>
                        <a:rPr lang="fr-FR" sz="1600" dirty="0">
                          <a:effectLst/>
                        </a:rPr>
                        <a:t>Madame </a:t>
                      </a:r>
                      <a:r>
                        <a:rPr lang="fr-FR" sz="1600" dirty="0" err="1">
                          <a:effectLst/>
                        </a:rPr>
                        <a:t>Nzeh</a:t>
                      </a:r>
                      <a:r>
                        <a:rPr lang="fr-FR" sz="1600" dirty="0">
                          <a:effectLst/>
                        </a:rPr>
                        <a:t> Patricia</a:t>
                      </a:r>
                    </a:p>
                    <a:p>
                      <a:pPr marL="342900" lvl="0" indent="-342900">
                        <a:lnSpc>
                          <a:spcPct val="107000"/>
                        </a:lnSpc>
                        <a:spcAft>
                          <a:spcPts val="0"/>
                        </a:spcAft>
                        <a:buFont typeface="Wingdings" panose="05000000000000000000" pitchFamily="2" charset="2"/>
                        <a:buChar char=""/>
                        <a:tabLst>
                          <a:tab pos="228600" algn="l"/>
                        </a:tabLst>
                      </a:pPr>
                      <a:r>
                        <a:rPr lang="fr-FR" sz="1600" dirty="0">
                          <a:effectLst/>
                        </a:rPr>
                        <a:t>Dr </a:t>
                      </a:r>
                      <a:r>
                        <a:rPr lang="fr-FR" sz="1600" dirty="0" err="1">
                          <a:effectLst/>
                        </a:rPr>
                        <a:t>Windfred</a:t>
                      </a:r>
                      <a:r>
                        <a:rPr lang="fr-FR" sz="1600" dirty="0">
                          <a:effectLst/>
                        </a:rPr>
                        <a:t> </a:t>
                      </a:r>
                      <a:r>
                        <a:rPr lang="fr-FR" sz="1600" dirty="0" err="1">
                          <a:effectLst/>
                        </a:rPr>
                        <a:t>Mfuh</a:t>
                      </a:r>
                      <a:endParaRPr lang="fr-FR" sz="1600" dirty="0">
                        <a:effectLst/>
                      </a:endParaRPr>
                    </a:p>
                    <a:p>
                      <a:pPr marL="342900" lvl="0" indent="-342900">
                        <a:lnSpc>
                          <a:spcPct val="107000"/>
                        </a:lnSpc>
                        <a:spcAft>
                          <a:spcPts val="0"/>
                        </a:spcAft>
                        <a:buFont typeface="Wingdings" panose="05000000000000000000" pitchFamily="2" charset="2"/>
                        <a:buChar char=""/>
                        <a:tabLst>
                          <a:tab pos="228600" algn="l"/>
                        </a:tabLst>
                      </a:pPr>
                      <a:r>
                        <a:rPr lang="fr-FR" sz="1600" dirty="0">
                          <a:effectLst/>
                        </a:rPr>
                        <a:t>Monsieur Bonny </a:t>
                      </a:r>
                      <a:r>
                        <a:rPr lang="fr-FR" sz="1600" dirty="0" err="1">
                          <a:effectLst/>
                        </a:rPr>
                        <a:t>Eboumbou</a:t>
                      </a:r>
                      <a:r>
                        <a:rPr lang="fr-FR" sz="1600" dirty="0">
                          <a:effectLst/>
                        </a:rPr>
                        <a:t> Adrien</a:t>
                      </a:r>
                    </a:p>
                    <a:p>
                      <a:pPr marL="342900" lvl="0" indent="-342900">
                        <a:lnSpc>
                          <a:spcPct val="107000"/>
                        </a:lnSpc>
                        <a:spcAft>
                          <a:spcPts val="0"/>
                        </a:spcAft>
                        <a:buFont typeface="Wingdings" panose="05000000000000000000" pitchFamily="2" charset="2"/>
                        <a:buChar char=""/>
                        <a:tabLst>
                          <a:tab pos="228600" algn="l"/>
                        </a:tabLst>
                      </a:pPr>
                      <a:r>
                        <a:rPr lang="fr-FR" sz="1600" dirty="0">
                          <a:effectLst/>
                        </a:rPr>
                        <a:t>Monsieur </a:t>
                      </a:r>
                      <a:r>
                        <a:rPr lang="fr-FR" sz="1600" dirty="0" err="1">
                          <a:effectLst/>
                        </a:rPr>
                        <a:t>Etoundi</a:t>
                      </a:r>
                      <a:r>
                        <a:rPr lang="fr-FR" sz="1600" dirty="0">
                          <a:effectLst/>
                        </a:rPr>
                        <a:t> Steve</a:t>
                      </a:r>
                    </a:p>
                    <a:p>
                      <a:pPr marL="342900" lvl="0" indent="-342900">
                        <a:lnSpc>
                          <a:spcPct val="107000"/>
                        </a:lnSpc>
                        <a:spcAft>
                          <a:spcPts val="0"/>
                        </a:spcAft>
                        <a:buFont typeface="Wingdings" panose="05000000000000000000" pitchFamily="2" charset="2"/>
                        <a:buChar char=""/>
                        <a:tabLst>
                          <a:tab pos="228600" algn="l"/>
                        </a:tabLst>
                      </a:pPr>
                      <a:r>
                        <a:rPr lang="fr-FR" sz="1600" dirty="0">
                          <a:effectLst/>
                        </a:rPr>
                        <a:t>Monsieur Ella Blériot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723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ADHESION </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sp>
        <p:nvSpPr>
          <p:cNvPr id="3" name="Rectangle 2"/>
          <p:cNvSpPr/>
          <p:nvPr/>
        </p:nvSpPr>
        <p:spPr>
          <a:xfrm>
            <a:off x="1123664" y="1970958"/>
            <a:ext cx="9630771" cy="2492990"/>
          </a:xfrm>
          <a:prstGeom prst="rect">
            <a:avLst/>
          </a:prstGeom>
        </p:spPr>
        <p:txBody>
          <a:bodyPr wrap="square">
            <a:spAutoFit/>
          </a:bodyPr>
          <a:lstStyle/>
          <a:p>
            <a:r>
              <a:rPr lang="fr-FR" dirty="0"/>
              <a:t> </a:t>
            </a:r>
          </a:p>
          <a:p>
            <a:endParaRPr lang="fr-FR" dirty="0">
              <a:latin typeface="Century Gothic" panose="020B0502020202020204" pitchFamily="34" charset="0"/>
            </a:endParaRPr>
          </a:p>
          <a:p>
            <a:pPr marL="285750" lvl="0" indent="-285750">
              <a:buFont typeface="Arial" panose="020B0604020202020204" pitchFamily="34" charset="0"/>
              <a:buChar char="•"/>
            </a:pPr>
            <a:r>
              <a:rPr lang="fr-FR" sz="2400" dirty="0">
                <a:latin typeface="Century Gothic" panose="020B0502020202020204" pitchFamily="34" charset="0"/>
              </a:rPr>
              <a:t>Compléter et signer la fiche d’adhésion</a:t>
            </a:r>
          </a:p>
          <a:p>
            <a:pPr lvl="0"/>
            <a:r>
              <a:rPr lang="fr-FR" sz="2400" dirty="0">
                <a:latin typeface="Century Gothic" panose="020B0502020202020204" pitchFamily="34" charset="0"/>
              </a:rPr>
              <a:t> </a:t>
            </a:r>
          </a:p>
          <a:p>
            <a:pPr marL="285750" lvl="0" indent="-285750">
              <a:buFont typeface="Arial" panose="020B0604020202020204" pitchFamily="34" charset="0"/>
              <a:buChar char="•"/>
            </a:pPr>
            <a:r>
              <a:rPr lang="fr-FR" sz="2400" dirty="0">
                <a:latin typeface="Century Gothic" panose="020B0502020202020204" pitchFamily="34" charset="0"/>
              </a:rPr>
              <a:t>Lire et signer la charte de loyauté</a:t>
            </a:r>
          </a:p>
          <a:p>
            <a:pPr lvl="0"/>
            <a:endParaRPr lang="fr-FR" sz="2400" dirty="0">
              <a:latin typeface="Century Gothic" panose="020B0502020202020204" pitchFamily="34" charset="0"/>
            </a:endParaRPr>
          </a:p>
          <a:p>
            <a:pPr lvl="0"/>
            <a:r>
              <a:rPr lang="fr-FR" sz="2400" dirty="0">
                <a:latin typeface="Century Gothic" panose="020B0502020202020204" pitchFamily="34" charset="0"/>
              </a:rPr>
              <a:t>Etude du dossier d’adhésion par le Bureau Exécutif</a:t>
            </a:r>
          </a:p>
        </p:txBody>
      </p:sp>
      <p:sp>
        <p:nvSpPr>
          <p:cNvPr id="4" name="Rectangle 3"/>
          <p:cNvSpPr/>
          <p:nvPr/>
        </p:nvSpPr>
        <p:spPr>
          <a:xfrm>
            <a:off x="-1058572" y="2161659"/>
            <a:ext cx="399468" cy="369332"/>
          </a:xfrm>
          <a:prstGeom prst="rect">
            <a:avLst/>
          </a:prstGeom>
        </p:spPr>
        <p:txBody>
          <a:bodyPr wrap="none">
            <a:spAutoFit/>
          </a:bodyPr>
          <a:lstStyle/>
          <a:p>
            <a:r>
              <a:rPr lang="fr-FR" dirty="0">
                <a:latin typeface="Century Gothic" panose="020B0502020202020204" pitchFamily="34" charset="0"/>
              </a:rPr>
              <a:t>é </a:t>
            </a:r>
            <a:endParaRPr lang="fr-FR" dirty="0"/>
          </a:p>
        </p:txBody>
      </p:sp>
    </p:spTree>
    <p:extLst>
      <p:ext uri="{BB962C8B-B14F-4D97-AF65-F5344CB8AC3E}">
        <p14:creationId xmlns:p14="http://schemas.microsoft.com/office/powerpoint/2010/main" val="197136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3E5C264-BEF1-2D40-8DDE-6EE3F148122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16B4F02B-9227-C243-A465-12CE54476422}"/>
              </a:ext>
            </a:extLst>
          </p:cNvPr>
          <p:cNvSpPr/>
          <p:nvPr/>
        </p:nvSpPr>
        <p:spPr>
          <a:xfrm>
            <a:off x="4074696" y="645694"/>
            <a:ext cx="8117304" cy="55666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BDE96FA3-118D-B94C-8323-644F70D83CBA}"/>
              </a:ext>
            </a:extLst>
          </p:cNvPr>
          <p:cNvSpPr txBox="1"/>
          <p:nvPr/>
        </p:nvSpPr>
        <p:spPr>
          <a:xfrm>
            <a:off x="481263" y="3105835"/>
            <a:ext cx="3368842" cy="1200329"/>
          </a:xfrm>
          <a:prstGeom prst="rect">
            <a:avLst/>
          </a:prstGeom>
          <a:noFill/>
        </p:spPr>
        <p:txBody>
          <a:bodyPr wrap="square" rtlCol="0">
            <a:spAutoFit/>
          </a:bodyPr>
          <a:lstStyle/>
          <a:p>
            <a:pPr algn="ctr"/>
            <a:r>
              <a:rPr lang="fr-FR" sz="3600" b="1" dirty="0">
                <a:solidFill>
                  <a:schemeClr val="bg1"/>
                </a:solidFill>
                <a:latin typeface="Century Gothic" panose="020B0502020202020204" pitchFamily="34" charset="0"/>
              </a:rPr>
              <a:t>AU </a:t>
            </a:r>
          </a:p>
          <a:p>
            <a:pPr algn="ctr"/>
            <a:r>
              <a:rPr lang="fr-FR" sz="3600" b="1" dirty="0">
                <a:solidFill>
                  <a:schemeClr val="bg1"/>
                </a:solidFill>
                <a:latin typeface="Century Gothic" panose="020B0502020202020204" pitchFamily="34" charset="0"/>
              </a:rPr>
              <a:t>PROGRAMME</a:t>
            </a:r>
          </a:p>
        </p:txBody>
      </p:sp>
      <p:sp>
        <p:nvSpPr>
          <p:cNvPr id="7" name="Ellipse 6">
            <a:extLst>
              <a:ext uri="{FF2B5EF4-FFF2-40B4-BE49-F238E27FC236}">
                <a16:creationId xmlns:a16="http://schemas.microsoft.com/office/drawing/2014/main" id="{017F52AC-D6DE-D443-BDBD-D19D69A37C70}"/>
              </a:ext>
            </a:extLst>
          </p:cNvPr>
          <p:cNvSpPr/>
          <p:nvPr/>
        </p:nvSpPr>
        <p:spPr>
          <a:xfrm>
            <a:off x="4848253" y="1668535"/>
            <a:ext cx="360000" cy="360000"/>
          </a:xfrm>
          <a:prstGeom prst="ellipse">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1</a:t>
            </a:r>
          </a:p>
        </p:txBody>
      </p:sp>
      <p:pic>
        <p:nvPicPr>
          <p:cNvPr id="9" name="Image 8">
            <a:extLst>
              <a:ext uri="{FF2B5EF4-FFF2-40B4-BE49-F238E27FC236}">
                <a16:creationId xmlns:a16="http://schemas.microsoft.com/office/drawing/2014/main" id="{5FD6AE62-4D72-0346-A93C-025511A00A6F}"/>
              </a:ext>
            </a:extLst>
          </p:cNvPr>
          <p:cNvPicPr>
            <a:picLocks noChangeAspect="1"/>
          </p:cNvPicPr>
          <p:nvPr/>
        </p:nvPicPr>
        <p:blipFill>
          <a:blip r:embed="rId4"/>
          <a:stretch>
            <a:fillRect/>
          </a:stretch>
        </p:blipFill>
        <p:spPr>
          <a:xfrm>
            <a:off x="4848253" y="2092546"/>
            <a:ext cx="414000" cy="414000"/>
          </a:xfrm>
          <a:prstGeom prst="rect">
            <a:avLst/>
          </a:prstGeom>
        </p:spPr>
      </p:pic>
      <p:pic>
        <p:nvPicPr>
          <p:cNvPr id="11" name="Image 10">
            <a:extLst>
              <a:ext uri="{FF2B5EF4-FFF2-40B4-BE49-F238E27FC236}">
                <a16:creationId xmlns:a16="http://schemas.microsoft.com/office/drawing/2014/main" id="{1E967187-85FF-F94E-8883-877F070743CD}"/>
              </a:ext>
            </a:extLst>
          </p:cNvPr>
          <p:cNvPicPr>
            <a:picLocks noChangeAspect="1"/>
          </p:cNvPicPr>
          <p:nvPr/>
        </p:nvPicPr>
        <p:blipFill>
          <a:blip r:embed="rId5"/>
          <a:stretch>
            <a:fillRect/>
          </a:stretch>
        </p:blipFill>
        <p:spPr>
          <a:xfrm>
            <a:off x="4847128" y="2506777"/>
            <a:ext cx="414000" cy="414000"/>
          </a:xfrm>
          <a:prstGeom prst="rect">
            <a:avLst/>
          </a:prstGeom>
        </p:spPr>
      </p:pic>
      <p:pic>
        <p:nvPicPr>
          <p:cNvPr id="13" name="Image 12">
            <a:extLst>
              <a:ext uri="{FF2B5EF4-FFF2-40B4-BE49-F238E27FC236}">
                <a16:creationId xmlns:a16="http://schemas.microsoft.com/office/drawing/2014/main" id="{D0149013-7B19-7B40-AA7C-9F9450831B43}"/>
              </a:ext>
            </a:extLst>
          </p:cNvPr>
          <p:cNvPicPr>
            <a:picLocks noChangeAspect="1"/>
          </p:cNvPicPr>
          <p:nvPr/>
        </p:nvPicPr>
        <p:blipFill>
          <a:blip r:embed="rId6"/>
          <a:stretch>
            <a:fillRect/>
          </a:stretch>
        </p:blipFill>
        <p:spPr>
          <a:xfrm>
            <a:off x="4847128" y="2984049"/>
            <a:ext cx="414000" cy="414000"/>
          </a:xfrm>
          <a:prstGeom prst="rect">
            <a:avLst/>
          </a:prstGeom>
        </p:spPr>
      </p:pic>
      <p:pic>
        <p:nvPicPr>
          <p:cNvPr id="15" name="Image 14">
            <a:extLst>
              <a:ext uri="{FF2B5EF4-FFF2-40B4-BE49-F238E27FC236}">
                <a16:creationId xmlns:a16="http://schemas.microsoft.com/office/drawing/2014/main" id="{91851B97-96A0-514C-BBAF-37DCA4535117}"/>
              </a:ext>
            </a:extLst>
          </p:cNvPr>
          <p:cNvPicPr>
            <a:picLocks noChangeAspect="1"/>
          </p:cNvPicPr>
          <p:nvPr/>
        </p:nvPicPr>
        <p:blipFill>
          <a:blip r:embed="rId7"/>
          <a:stretch>
            <a:fillRect/>
          </a:stretch>
        </p:blipFill>
        <p:spPr>
          <a:xfrm>
            <a:off x="4866265" y="3420141"/>
            <a:ext cx="414000" cy="414000"/>
          </a:xfrm>
          <a:prstGeom prst="rect">
            <a:avLst/>
          </a:prstGeom>
        </p:spPr>
      </p:pic>
      <p:pic>
        <p:nvPicPr>
          <p:cNvPr id="17" name="Image 16">
            <a:extLst>
              <a:ext uri="{FF2B5EF4-FFF2-40B4-BE49-F238E27FC236}">
                <a16:creationId xmlns:a16="http://schemas.microsoft.com/office/drawing/2014/main" id="{33B27AF4-E2F0-2443-B4AC-698260C5049E}"/>
              </a:ext>
            </a:extLst>
          </p:cNvPr>
          <p:cNvPicPr>
            <a:picLocks noChangeAspect="1"/>
          </p:cNvPicPr>
          <p:nvPr/>
        </p:nvPicPr>
        <p:blipFill>
          <a:blip r:embed="rId8"/>
          <a:stretch>
            <a:fillRect/>
          </a:stretch>
        </p:blipFill>
        <p:spPr>
          <a:xfrm>
            <a:off x="4860055" y="3856233"/>
            <a:ext cx="414000" cy="414000"/>
          </a:xfrm>
          <a:prstGeom prst="rect">
            <a:avLst/>
          </a:prstGeom>
        </p:spPr>
      </p:pic>
      <p:sp>
        <p:nvSpPr>
          <p:cNvPr id="18" name="ZoneTexte 17">
            <a:extLst>
              <a:ext uri="{FF2B5EF4-FFF2-40B4-BE49-F238E27FC236}">
                <a16:creationId xmlns:a16="http://schemas.microsoft.com/office/drawing/2014/main" id="{093D63B4-FD7A-C74A-A83C-5D62C7C290DB}"/>
              </a:ext>
            </a:extLst>
          </p:cNvPr>
          <p:cNvSpPr txBox="1"/>
          <p:nvPr/>
        </p:nvSpPr>
        <p:spPr>
          <a:xfrm>
            <a:off x="5291222" y="1621783"/>
            <a:ext cx="5874084" cy="369332"/>
          </a:xfrm>
          <a:prstGeom prst="rect">
            <a:avLst/>
          </a:prstGeom>
          <a:noFill/>
        </p:spPr>
        <p:txBody>
          <a:bodyPr wrap="square" rtlCol="0">
            <a:spAutoFit/>
          </a:bodyPr>
          <a:lstStyle/>
          <a:p>
            <a:r>
              <a:rPr lang="fr-FR" dirty="0">
                <a:latin typeface="Century Gothic" panose="020B0502020202020204" pitchFamily="34" charset="0"/>
              </a:rPr>
              <a:t>Visite des lieux</a:t>
            </a:r>
          </a:p>
        </p:txBody>
      </p:sp>
      <p:sp>
        <p:nvSpPr>
          <p:cNvPr id="19" name="ZoneTexte 18">
            <a:extLst>
              <a:ext uri="{FF2B5EF4-FFF2-40B4-BE49-F238E27FC236}">
                <a16:creationId xmlns:a16="http://schemas.microsoft.com/office/drawing/2014/main" id="{DCEEB965-48DD-2348-A82A-87A429C96A09}"/>
              </a:ext>
            </a:extLst>
          </p:cNvPr>
          <p:cNvSpPr txBox="1"/>
          <p:nvPr/>
        </p:nvSpPr>
        <p:spPr>
          <a:xfrm>
            <a:off x="5262253" y="2083244"/>
            <a:ext cx="5874084" cy="369332"/>
          </a:xfrm>
          <a:prstGeom prst="rect">
            <a:avLst/>
          </a:prstGeom>
          <a:noFill/>
        </p:spPr>
        <p:txBody>
          <a:bodyPr wrap="square" rtlCol="0">
            <a:spAutoFit/>
          </a:bodyPr>
          <a:lstStyle/>
          <a:p>
            <a:r>
              <a:rPr lang="fr-FR" dirty="0">
                <a:latin typeface="Century Gothic" panose="020B0502020202020204" pitchFamily="34" charset="0"/>
              </a:rPr>
              <a:t>Mot de bienvenu de Mme TCHATO Solange (CEO)</a:t>
            </a:r>
          </a:p>
        </p:txBody>
      </p:sp>
      <p:sp>
        <p:nvSpPr>
          <p:cNvPr id="20" name="ZoneTexte 19">
            <a:extLst>
              <a:ext uri="{FF2B5EF4-FFF2-40B4-BE49-F238E27FC236}">
                <a16:creationId xmlns:a16="http://schemas.microsoft.com/office/drawing/2014/main" id="{08B78746-EF34-7443-A498-134BF4312BF1}"/>
              </a:ext>
            </a:extLst>
          </p:cNvPr>
          <p:cNvSpPr txBox="1"/>
          <p:nvPr/>
        </p:nvSpPr>
        <p:spPr>
          <a:xfrm>
            <a:off x="5262253" y="2544705"/>
            <a:ext cx="5874084" cy="369332"/>
          </a:xfrm>
          <a:prstGeom prst="rect">
            <a:avLst/>
          </a:prstGeom>
          <a:noFill/>
        </p:spPr>
        <p:txBody>
          <a:bodyPr wrap="square" rtlCol="0">
            <a:spAutoFit/>
          </a:bodyPr>
          <a:lstStyle/>
          <a:p>
            <a:r>
              <a:rPr lang="fr-FR" dirty="0">
                <a:latin typeface="Century Gothic" panose="020B0502020202020204" pitchFamily="34" charset="0"/>
              </a:rPr>
              <a:t>Discours des officiels</a:t>
            </a:r>
          </a:p>
        </p:txBody>
      </p:sp>
      <p:sp>
        <p:nvSpPr>
          <p:cNvPr id="21" name="ZoneTexte 20">
            <a:extLst>
              <a:ext uri="{FF2B5EF4-FFF2-40B4-BE49-F238E27FC236}">
                <a16:creationId xmlns:a16="http://schemas.microsoft.com/office/drawing/2014/main" id="{909A6638-0F12-A34F-B279-A494BCF075A8}"/>
              </a:ext>
            </a:extLst>
          </p:cNvPr>
          <p:cNvSpPr txBox="1"/>
          <p:nvPr/>
        </p:nvSpPr>
        <p:spPr>
          <a:xfrm>
            <a:off x="5262253" y="3006141"/>
            <a:ext cx="5874084" cy="369332"/>
          </a:xfrm>
          <a:prstGeom prst="rect">
            <a:avLst/>
          </a:prstGeom>
          <a:noFill/>
        </p:spPr>
        <p:txBody>
          <a:bodyPr wrap="square" rtlCol="0">
            <a:spAutoFit/>
          </a:bodyPr>
          <a:lstStyle/>
          <a:p>
            <a:r>
              <a:rPr lang="fr-FR" dirty="0">
                <a:latin typeface="Century Gothic" panose="020B0502020202020204" pitchFamily="34" charset="0"/>
              </a:rPr>
              <a:t>Présentation de la thématique</a:t>
            </a:r>
          </a:p>
        </p:txBody>
      </p:sp>
      <p:sp>
        <p:nvSpPr>
          <p:cNvPr id="22" name="ZoneTexte 21">
            <a:extLst>
              <a:ext uri="{FF2B5EF4-FFF2-40B4-BE49-F238E27FC236}">
                <a16:creationId xmlns:a16="http://schemas.microsoft.com/office/drawing/2014/main" id="{4DF8D7FF-AD1B-2841-9E2C-1395943874E6}"/>
              </a:ext>
            </a:extLst>
          </p:cNvPr>
          <p:cNvSpPr txBox="1"/>
          <p:nvPr/>
        </p:nvSpPr>
        <p:spPr>
          <a:xfrm>
            <a:off x="5291222" y="3505736"/>
            <a:ext cx="5874084" cy="369332"/>
          </a:xfrm>
          <a:prstGeom prst="rect">
            <a:avLst/>
          </a:prstGeom>
          <a:noFill/>
        </p:spPr>
        <p:txBody>
          <a:bodyPr wrap="square" rtlCol="0">
            <a:spAutoFit/>
          </a:bodyPr>
          <a:lstStyle/>
          <a:p>
            <a:r>
              <a:rPr lang="fr-FR" dirty="0">
                <a:latin typeface="Century Gothic" panose="020B0502020202020204" pitchFamily="34" charset="0"/>
              </a:rPr>
              <a:t>Pause casse-croûte l Photo de famille</a:t>
            </a:r>
          </a:p>
        </p:txBody>
      </p:sp>
      <p:sp>
        <p:nvSpPr>
          <p:cNvPr id="23" name="ZoneTexte 22">
            <a:extLst>
              <a:ext uri="{FF2B5EF4-FFF2-40B4-BE49-F238E27FC236}">
                <a16:creationId xmlns:a16="http://schemas.microsoft.com/office/drawing/2014/main" id="{3343D6E7-36E5-C64A-953D-0FC2D9316141}"/>
              </a:ext>
            </a:extLst>
          </p:cNvPr>
          <p:cNvSpPr txBox="1"/>
          <p:nvPr/>
        </p:nvSpPr>
        <p:spPr>
          <a:xfrm>
            <a:off x="5291222" y="3888923"/>
            <a:ext cx="5874084" cy="369332"/>
          </a:xfrm>
          <a:prstGeom prst="rect">
            <a:avLst/>
          </a:prstGeom>
          <a:solidFill>
            <a:schemeClr val="accent1"/>
          </a:solidFill>
        </p:spPr>
        <p:txBody>
          <a:bodyPr wrap="square" rtlCol="0">
            <a:spAutoFit/>
          </a:bodyPr>
          <a:lstStyle/>
          <a:p>
            <a:r>
              <a:rPr lang="fr-FR" dirty="0">
                <a:latin typeface="Century Gothic" panose="020B0502020202020204" pitchFamily="34" charset="0"/>
              </a:rPr>
              <a:t>Présentation de l’association </a:t>
            </a:r>
            <a:r>
              <a:rPr lang="fr-FR" b="1" dirty="0" err="1">
                <a:latin typeface="Century Gothic" panose="020B0502020202020204" pitchFamily="34" charset="0"/>
              </a:rPr>
              <a:t>StartUp</a:t>
            </a:r>
            <a:r>
              <a:rPr lang="fr-FR" b="1" dirty="0">
                <a:latin typeface="Century Gothic" panose="020B0502020202020204" pitchFamily="34" charset="0"/>
              </a:rPr>
              <a:t> </a:t>
            </a:r>
            <a:r>
              <a:rPr lang="fr-FR" b="1" dirty="0" err="1">
                <a:latin typeface="Century Gothic" panose="020B0502020202020204" pitchFamily="34" charset="0"/>
              </a:rPr>
              <a:t>MeetUp</a:t>
            </a:r>
            <a:endParaRPr lang="fr-FR" b="1" dirty="0">
              <a:latin typeface="Century Gothic" panose="020B0502020202020204" pitchFamily="34" charset="0"/>
            </a:endParaRPr>
          </a:p>
        </p:txBody>
      </p:sp>
      <p:pic>
        <p:nvPicPr>
          <p:cNvPr id="27" name="Image 26">
            <a:extLst>
              <a:ext uri="{FF2B5EF4-FFF2-40B4-BE49-F238E27FC236}">
                <a16:creationId xmlns:a16="http://schemas.microsoft.com/office/drawing/2014/main" id="{C9D79323-81CC-F646-99DA-A2F634A0BDA6}"/>
              </a:ext>
            </a:extLst>
          </p:cNvPr>
          <p:cNvPicPr>
            <a:picLocks noChangeAspect="1"/>
          </p:cNvPicPr>
          <p:nvPr/>
        </p:nvPicPr>
        <p:blipFill>
          <a:blip r:embed="rId9"/>
          <a:stretch>
            <a:fillRect/>
          </a:stretch>
        </p:blipFill>
        <p:spPr>
          <a:xfrm>
            <a:off x="4876519" y="4303955"/>
            <a:ext cx="414000" cy="414000"/>
          </a:xfrm>
          <a:prstGeom prst="rect">
            <a:avLst/>
          </a:prstGeom>
        </p:spPr>
      </p:pic>
      <p:pic>
        <p:nvPicPr>
          <p:cNvPr id="29" name="Image 28">
            <a:extLst>
              <a:ext uri="{FF2B5EF4-FFF2-40B4-BE49-F238E27FC236}">
                <a16:creationId xmlns:a16="http://schemas.microsoft.com/office/drawing/2014/main" id="{47A2E2EE-E15A-F64E-82AA-9739AE203965}"/>
              </a:ext>
            </a:extLst>
          </p:cNvPr>
          <p:cNvPicPr>
            <a:picLocks noChangeAspect="1"/>
          </p:cNvPicPr>
          <p:nvPr/>
        </p:nvPicPr>
        <p:blipFill>
          <a:blip r:embed="rId10"/>
          <a:stretch>
            <a:fillRect/>
          </a:stretch>
        </p:blipFill>
        <p:spPr>
          <a:xfrm>
            <a:off x="4893264" y="4735635"/>
            <a:ext cx="414000" cy="414000"/>
          </a:xfrm>
          <a:prstGeom prst="rect">
            <a:avLst/>
          </a:prstGeom>
        </p:spPr>
      </p:pic>
      <p:sp>
        <p:nvSpPr>
          <p:cNvPr id="30" name="ZoneTexte 29">
            <a:extLst>
              <a:ext uri="{FF2B5EF4-FFF2-40B4-BE49-F238E27FC236}">
                <a16:creationId xmlns:a16="http://schemas.microsoft.com/office/drawing/2014/main" id="{B4CD8547-F868-CB41-8E07-DDB03E7E57A6}"/>
              </a:ext>
            </a:extLst>
          </p:cNvPr>
          <p:cNvSpPr txBox="1"/>
          <p:nvPr/>
        </p:nvSpPr>
        <p:spPr>
          <a:xfrm>
            <a:off x="5291222" y="4300182"/>
            <a:ext cx="5874084" cy="369332"/>
          </a:xfrm>
          <a:prstGeom prst="rect">
            <a:avLst/>
          </a:prstGeom>
          <a:noFill/>
        </p:spPr>
        <p:txBody>
          <a:bodyPr wrap="square" rtlCol="0">
            <a:spAutoFit/>
          </a:bodyPr>
          <a:lstStyle/>
          <a:p>
            <a:r>
              <a:rPr lang="fr-FR" dirty="0">
                <a:latin typeface="Century Gothic" panose="020B0502020202020204" pitchFamily="34" charset="0"/>
              </a:rPr>
              <a:t>Séance Q/R</a:t>
            </a:r>
          </a:p>
        </p:txBody>
      </p:sp>
      <p:sp>
        <p:nvSpPr>
          <p:cNvPr id="31" name="ZoneTexte 30">
            <a:extLst>
              <a:ext uri="{FF2B5EF4-FFF2-40B4-BE49-F238E27FC236}">
                <a16:creationId xmlns:a16="http://schemas.microsoft.com/office/drawing/2014/main" id="{367DF53A-CE34-1B46-957E-0C4F8500ED8A}"/>
              </a:ext>
            </a:extLst>
          </p:cNvPr>
          <p:cNvSpPr txBox="1"/>
          <p:nvPr/>
        </p:nvSpPr>
        <p:spPr>
          <a:xfrm>
            <a:off x="5307264" y="4711441"/>
            <a:ext cx="5874084" cy="369332"/>
          </a:xfrm>
          <a:prstGeom prst="rect">
            <a:avLst/>
          </a:prstGeom>
          <a:noFill/>
        </p:spPr>
        <p:txBody>
          <a:bodyPr wrap="square" rtlCol="0">
            <a:spAutoFit/>
          </a:bodyPr>
          <a:lstStyle/>
          <a:p>
            <a:r>
              <a:rPr lang="fr-FR" dirty="0">
                <a:latin typeface="Century Gothic" panose="020B0502020202020204" pitchFamily="34" charset="0"/>
              </a:rPr>
              <a:t>Inscriptions et agenda 2019 – 2020</a:t>
            </a:r>
          </a:p>
        </p:txBody>
      </p:sp>
    </p:spTree>
    <p:extLst>
      <p:ext uri="{BB962C8B-B14F-4D97-AF65-F5344CB8AC3E}">
        <p14:creationId xmlns:p14="http://schemas.microsoft.com/office/powerpoint/2010/main" val="228922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9598215" y="383980"/>
            <a:ext cx="2480054" cy="1415739"/>
          </a:xfrm>
          <a:prstGeom prst="rect">
            <a:avLst/>
          </a:prstGeom>
        </p:spPr>
      </p:pic>
      <p:sp>
        <p:nvSpPr>
          <p:cNvPr id="4" name="Rectangle 3"/>
          <p:cNvSpPr/>
          <p:nvPr/>
        </p:nvSpPr>
        <p:spPr>
          <a:xfrm>
            <a:off x="941696" y="2495225"/>
            <a:ext cx="10222173" cy="2308324"/>
          </a:xfrm>
          <a:prstGeom prst="rect">
            <a:avLst/>
          </a:prstGeom>
        </p:spPr>
        <p:txBody>
          <a:bodyPr wrap="square">
            <a:spAutoFit/>
          </a:bodyPr>
          <a:lstStyle/>
          <a:p>
            <a:pPr algn="just">
              <a:spcAft>
                <a:spcPts val="0"/>
              </a:spcAft>
            </a:pPr>
            <a:r>
              <a:rPr lang="fr-FR" sz="2400" dirty="0">
                <a:latin typeface="Century Gothic" panose="020B0502020202020204" pitchFamily="34" charset="0"/>
                <a:ea typeface="Times New Roman" panose="02020603050405020304" pitchFamily="18" charset="0"/>
              </a:rPr>
              <a:t>L’objet principal de l’Association est de rassembler sur une plateforme (organique et numérique) les porteurs de projets innovants au Cameroun, de faire émerger des idées, de les orienter vers les structures d’accompagnement des projets, de suivre et soutenir les projets et d’aider à valoriser les résultats. </a:t>
            </a:r>
            <a:endParaRPr lang="fr-FR" sz="2400" dirty="0">
              <a:latin typeface="Times New Roman" panose="02020603050405020304" pitchFamily="18" charset="0"/>
              <a:ea typeface="Times New Roman" panose="02020603050405020304" pitchFamily="18" charset="0"/>
            </a:endParaRPr>
          </a:p>
          <a:p>
            <a:pPr algn="just">
              <a:spcAft>
                <a:spcPts val="0"/>
              </a:spcAft>
            </a:pPr>
            <a:r>
              <a:rPr lang="fr-FR" sz="2400" dirty="0">
                <a:latin typeface="Century Gothic" panose="020B0502020202020204" pitchFamily="34"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Objet  de l’association </a:t>
            </a:r>
          </a:p>
        </p:txBody>
      </p:sp>
    </p:spTree>
    <p:extLst>
      <p:ext uri="{BB962C8B-B14F-4D97-AF65-F5344CB8AC3E}">
        <p14:creationId xmlns:p14="http://schemas.microsoft.com/office/powerpoint/2010/main" val="322838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9598215" y="383980"/>
            <a:ext cx="2480054" cy="1415739"/>
          </a:xfrm>
          <a:prstGeom prst="rect">
            <a:avLst/>
          </a:prstGeom>
        </p:spPr>
      </p:pic>
      <p:sp>
        <p:nvSpPr>
          <p:cNvPr id="4" name="Rectangle 3"/>
          <p:cNvSpPr/>
          <p:nvPr/>
        </p:nvSpPr>
        <p:spPr>
          <a:xfrm>
            <a:off x="204718" y="848865"/>
            <a:ext cx="10222173" cy="5632311"/>
          </a:xfrm>
          <a:prstGeom prst="rect">
            <a:avLst/>
          </a:prstGeom>
        </p:spPr>
        <p:txBody>
          <a:bodyPr wrap="square">
            <a:spAutoFit/>
          </a:bodyPr>
          <a:lstStyle/>
          <a:p>
            <a:pPr marL="342900" lvl="0" indent="-342900">
              <a:buFont typeface="Arial" panose="020B0604020202020204" pitchFamily="34" charset="0"/>
              <a:buChar char="•"/>
            </a:pPr>
            <a:r>
              <a:rPr lang="fr-FR" sz="2400" dirty="0">
                <a:latin typeface="Century Gothic" panose="020B0502020202020204" pitchFamily="34" charset="0"/>
              </a:rPr>
              <a:t>D’animer les startuppers autour de projets  à fort contenu innovant dans les niches d’excellence identifiées ;</a:t>
            </a:r>
          </a:p>
          <a:p>
            <a:pPr lvl="0"/>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De favoriser entre ses membres les échanges de toutes sortes qui peuvent contribuer à la création d'activités et par là à la création d'emplois ;</a:t>
            </a:r>
          </a:p>
          <a:p>
            <a:pPr lvl="0"/>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De représenter l'ensemble de ses membres auprès des Pouvoirs Publics et des acteurs nationaux et internationaux évoluant dans l’écosystème entrepreneurial  sans limiter en quoi que ce soit l'autonomie de chacun de ses membres ;</a:t>
            </a:r>
          </a:p>
          <a:p>
            <a:pPr lvl="0"/>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De créer un environnement technologique et des synergies favorables au développement de projets, de R&amp;D et d’innovation et à l’émergence de Start-up innovantes ;</a:t>
            </a:r>
            <a:r>
              <a:rPr lang="fr-FR" sz="2400" dirty="0">
                <a:latin typeface="Century Gothic" panose="020B0502020202020204" pitchFamily="34"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Objet  de l’association </a:t>
            </a:r>
          </a:p>
        </p:txBody>
      </p:sp>
    </p:spTree>
    <p:extLst>
      <p:ext uri="{BB962C8B-B14F-4D97-AF65-F5344CB8AC3E}">
        <p14:creationId xmlns:p14="http://schemas.microsoft.com/office/powerpoint/2010/main" val="37786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9598215" y="383980"/>
            <a:ext cx="2480054" cy="1415739"/>
          </a:xfrm>
          <a:prstGeom prst="rect">
            <a:avLst/>
          </a:prstGeom>
        </p:spPr>
      </p:pic>
      <p:sp>
        <p:nvSpPr>
          <p:cNvPr id="49" name="Rectangle 48"/>
          <p:cNvSpPr/>
          <p:nvPr/>
        </p:nvSpPr>
        <p:spPr>
          <a:xfrm>
            <a:off x="313900" y="1572196"/>
            <a:ext cx="10222173" cy="4524315"/>
          </a:xfrm>
          <a:prstGeom prst="rect">
            <a:avLst/>
          </a:prstGeom>
        </p:spPr>
        <p:txBody>
          <a:bodyPr wrap="square">
            <a:spAutoFit/>
          </a:bodyPr>
          <a:lstStyle/>
          <a:p>
            <a:pPr marL="342900" lvl="0" indent="-342900">
              <a:buFont typeface="Arial" panose="020B0604020202020204" pitchFamily="34" charset="0"/>
              <a:buChar char="•"/>
            </a:pPr>
            <a:r>
              <a:rPr lang="fr-FR" sz="2400" dirty="0">
                <a:latin typeface="Century Gothic" panose="020B0502020202020204" pitchFamily="34" charset="0"/>
              </a:rPr>
              <a:t>D’offrir et développer toutes activités de services de soutien, de conseil et d’accompagnement des porteurs de projets ; </a:t>
            </a:r>
          </a:p>
          <a:p>
            <a:pPr marL="342900" lvl="0" indent="-342900">
              <a:buFont typeface="Arial" panose="020B0604020202020204" pitchFamily="34" charset="0"/>
              <a:buChar char="•"/>
            </a:pPr>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De développer une politique de communication et de promotion au plan national et international ; </a:t>
            </a:r>
          </a:p>
          <a:p>
            <a:pPr marL="342900" lvl="0" indent="-342900">
              <a:buFont typeface="Arial" panose="020B0604020202020204" pitchFamily="34" charset="0"/>
              <a:buChar char="•"/>
            </a:pPr>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D’organiser ou participer à l’organisation, tant au Cameroun qu’à l’étranger, des manifestations à caractères commercial, promotionnel, industriel, ou technique, de nature à développer l’image de l’association, et à promouvoir les produits et services de ses membres</a:t>
            </a:r>
          </a:p>
          <a:p>
            <a:pPr marL="342900" lvl="0" indent="-342900">
              <a:buFont typeface="Arial" panose="020B0604020202020204" pitchFamily="34" charset="0"/>
              <a:buChar char="•"/>
            </a:pPr>
            <a:endParaRPr lang="fr-FR" sz="2400" dirty="0">
              <a:effectLst/>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Objet  de l’association </a:t>
            </a:r>
          </a:p>
        </p:txBody>
      </p:sp>
    </p:spTree>
    <p:extLst>
      <p:ext uri="{BB962C8B-B14F-4D97-AF65-F5344CB8AC3E}">
        <p14:creationId xmlns:p14="http://schemas.microsoft.com/office/powerpoint/2010/main" val="47029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Objet  de l’association </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sp>
        <p:nvSpPr>
          <p:cNvPr id="49" name="Rectangle 48"/>
          <p:cNvSpPr/>
          <p:nvPr/>
        </p:nvSpPr>
        <p:spPr>
          <a:xfrm>
            <a:off x="616069" y="1799719"/>
            <a:ext cx="10222173" cy="4524315"/>
          </a:xfrm>
          <a:prstGeom prst="rect">
            <a:avLst/>
          </a:prstGeom>
        </p:spPr>
        <p:txBody>
          <a:bodyPr wrap="square">
            <a:spAutoFit/>
          </a:bodyPr>
          <a:lstStyle/>
          <a:p>
            <a:pPr marL="342900" lvl="0" indent="-342900">
              <a:buFont typeface="Arial" panose="020B0604020202020204" pitchFamily="34" charset="0"/>
              <a:buChar char="•"/>
            </a:pPr>
            <a:r>
              <a:rPr lang="fr-FR" sz="2400" dirty="0">
                <a:latin typeface="Century Gothic" panose="020B0502020202020204" pitchFamily="34" charset="0"/>
              </a:rPr>
              <a:t>De développer la visibilité locale et internationale de ses membres, notamment par la participation aux salons et autres évènements professionnels</a:t>
            </a:r>
          </a:p>
          <a:p>
            <a:pPr marL="342900" lvl="0" indent="-342900">
              <a:buFont typeface="Arial" panose="020B0604020202020204" pitchFamily="34" charset="0"/>
              <a:buChar char="•"/>
            </a:pPr>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De favoriser l’émergence de fonds d’investissement pour accélérer les startups ;</a:t>
            </a:r>
          </a:p>
          <a:p>
            <a:pPr marL="342900" lvl="0" indent="-342900">
              <a:buFont typeface="Arial" panose="020B0604020202020204" pitchFamily="34" charset="0"/>
              <a:buChar char="•"/>
            </a:pPr>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De favoriser la croissance internationale de ses startups.</a:t>
            </a:r>
          </a:p>
          <a:p>
            <a:pPr lvl="0"/>
            <a:endParaRPr lang="fr-FR" sz="2400" dirty="0">
              <a:latin typeface="Century Gothic" panose="020B0502020202020204" pitchFamily="34" charset="0"/>
            </a:endParaRPr>
          </a:p>
          <a:p>
            <a:pPr marL="342900" lvl="0" indent="-342900">
              <a:buFont typeface="Arial" panose="020B0604020202020204" pitchFamily="34" charset="0"/>
              <a:buChar char="•"/>
            </a:pPr>
            <a:r>
              <a:rPr lang="fr-FR" sz="2400" dirty="0">
                <a:latin typeface="Century Gothic" panose="020B0502020202020204" pitchFamily="34" charset="0"/>
              </a:rPr>
              <a:t>Et de toutes autres actions qui contribueraient à l'objet de l'Association.</a:t>
            </a:r>
          </a:p>
          <a:p>
            <a:pPr marL="342900" lvl="0" indent="-342900">
              <a:buFont typeface="Arial" panose="020B0604020202020204" pitchFamily="34" charset="0"/>
              <a:buChar char="•"/>
            </a:pP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926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Qualité des membres </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sp>
        <p:nvSpPr>
          <p:cNvPr id="49" name="Rectangle 48"/>
          <p:cNvSpPr/>
          <p:nvPr/>
        </p:nvSpPr>
        <p:spPr>
          <a:xfrm>
            <a:off x="452296" y="1500243"/>
            <a:ext cx="10222173" cy="4893647"/>
          </a:xfrm>
          <a:prstGeom prst="rect">
            <a:avLst/>
          </a:prstGeom>
        </p:spPr>
        <p:txBody>
          <a:bodyPr wrap="square">
            <a:spAutoFit/>
          </a:bodyPr>
          <a:lstStyle/>
          <a:p>
            <a:r>
              <a:rPr lang="fr-FR" sz="2400" b="1" dirty="0">
                <a:latin typeface="Century Gothic" panose="020B0502020202020204" pitchFamily="34" charset="0"/>
              </a:rPr>
              <a:t>Membres fondateurs</a:t>
            </a:r>
            <a:endParaRPr lang="fr-FR" sz="2400" dirty="0">
              <a:latin typeface="Century Gothic" panose="020B0502020202020204" pitchFamily="34" charset="0"/>
            </a:endParaRPr>
          </a:p>
          <a:p>
            <a:r>
              <a:rPr lang="fr-FR" sz="2400" dirty="0">
                <a:latin typeface="Century Gothic" panose="020B0502020202020204" pitchFamily="34" charset="0"/>
              </a:rPr>
              <a:t>Sont membres fondateurs les personnes ayant participé à la création de l’Association.</a:t>
            </a:r>
          </a:p>
          <a:p>
            <a:r>
              <a:rPr lang="fr-FR" sz="2400" dirty="0">
                <a:latin typeface="Century Gothic" panose="020B0502020202020204" pitchFamily="34" charset="0"/>
              </a:rPr>
              <a:t> </a:t>
            </a:r>
          </a:p>
          <a:p>
            <a:r>
              <a:rPr lang="fr-FR" sz="2400" b="1" dirty="0">
                <a:latin typeface="Century Gothic" panose="020B0502020202020204" pitchFamily="34" charset="0"/>
              </a:rPr>
              <a:t>Membres actifs</a:t>
            </a:r>
            <a:endParaRPr lang="fr-FR" sz="2400" dirty="0">
              <a:latin typeface="Century Gothic" panose="020B0502020202020204" pitchFamily="34" charset="0"/>
            </a:endParaRPr>
          </a:p>
          <a:p>
            <a:r>
              <a:rPr lang="fr-FR" sz="2400" dirty="0">
                <a:latin typeface="Century Gothic" panose="020B0502020202020204" pitchFamily="34" charset="0"/>
              </a:rPr>
              <a:t>La qualité de membre actif est reconnue à tout porteur de projets ou toute personne évoluant dans l’écosystème entrepreneurial.</a:t>
            </a:r>
          </a:p>
          <a:p>
            <a:endParaRPr lang="fr-FR" sz="2400" dirty="0">
              <a:latin typeface="Century Gothic" panose="020B0502020202020204" pitchFamily="34" charset="0"/>
            </a:endParaRPr>
          </a:p>
          <a:p>
            <a:r>
              <a:rPr lang="fr-FR" sz="2400" b="1" dirty="0">
                <a:latin typeface="Century Gothic" panose="020B0502020202020204" pitchFamily="34" charset="0"/>
              </a:rPr>
              <a:t>Membres d’honneur et bienfaiteurs</a:t>
            </a:r>
          </a:p>
          <a:p>
            <a:r>
              <a:rPr lang="fr-FR" sz="2400" dirty="0">
                <a:latin typeface="Century Gothic" panose="020B0502020202020204" pitchFamily="34" charset="0"/>
              </a:rPr>
              <a:t>Est membre d’honneur et bienfaiteur, toute personne qui a rendu, rend ou est susceptible de rendre des services à l’Association, et qui est déclaré comme tel par le Bureau Exécutif de l’Association. </a:t>
            </a:r>
          </a:p>
          <a:p>
            <a:pPr marL="342900" lvl="0" indent="-342900">
              <a:buFont typeface="Arial" panose="020B0604020202020204" pitchFamily="34" charset="0"/>
              <a:buChar char="•"/>
            </a:pP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801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275463" y="66581"/>
            <a:ext cx="6322752"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Acquisition de la qualité de membre Actif</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sp>
        <p:nvSpPr>
          <p:cNvPr id="3" name="Rectangle 2"/>
          <p:cNvSpPr/>
          <p:nvPr/>
        </p:nvSpPr>
        <p:spPr>
          <a:xfrm>
            <a:off x="204717" y="1410985"/>
            <a:ext cx="11027390" cy="4524315"/>
          </a:xfrm>
          <a:prstGeom prst="rect">
            <a:avLst/>
          </a:prstGeom>
        </p:spPr>
        <p:txBody>
          <a:bodyPr wrap="square">
            <a:spAutoFit/>
          </a:bodyPr>
          <a:lstStyle/>
          <a:p>
            <a:pPr algn="just">
              <a:spcAft>
                <a:spcPts val="0"/>
              </a:spcAft>
            </a:pPr>
            <a:r>
              <a:rPr lang="fr-FR" sz="2400" dirty="0">
                <a:latin typeface="Century Gothic" panose="020B0502020202020204" pitchFamily="34" charset="0"/>
                <a:ea typeface="Times New Roman" panose="02020603050405020304" pitchFamily="18" charset="0"/>
              </a:rPr>
              <a:t>La qualité de membre de l’association est soumise :</a:t>
            </a:r>
          </a:p>
          <a:p>
            <a:pPr algn="just">
              <a:spcAft>
                <a:spcPts val="0"/>
              </a:spcAf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A l’adhésion aux statuts et aux dispositions contenues dans le règlement intérieur ;</a:t>
            </a:r>
          </a:p>
          <a:p>
            <a:pPr marL="342900" lvl="0" indent="-342900" algn="just">
              <a:spcAft>
                <a:spcPts val="0"/>
              </a:spcAft>
              <a:buFont typeface="Wingdings" panose="05000000000000000000" pitchFamily="2" charset="2"/>
              <a:buChar char=""/>
              <a:tabLst>
                <a:tab pos="571500" algn="l"/>
              </a:tabLs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A l’agrément du Bureau Exécutif de l’Association ;</a:t>
            </a:r>
          </a:p>
          <a:p>
            <a:pPr marL="342900" lvl="0" indent="-342900" algn="just">
              <a:spcAft>
                <a:spcPts val="0"/>
              </a:spcAft>
              <a:buFont typeface="Wingdings" panose="05000000000000000000" pitchFamily="2" charset="2"/>
              <a:buChar char=""/>
              <a:tabLst>
                <a:tab pos="571500" algn="l"/>
              </a:tabLs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A l’adhésion à la vision et à la stratégie de l’association  et à l’engagement à travailler dans le cadre des projets collaboratifs, particulièrement dans les niches d’excellence ;</a:t>
            </a:r>
          </a:p>
          <a:p>
            <a:pPr lvl="0" algn="just">
              <a:spcAft>
                <a:spcPts val="0"/>
              </a:spcAft>
              <a:tabLst>
                <a:tab pos="571500" algn="l"/>
              </a:tabLs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Au paiement effectif de la cotisation trimestrielle.</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52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05BB91-6159-1844-8707-768C7940DC94}"/>
              </a:ext>
            </a:extLst>
          </p:cNvPr>
          <p:cNvSpPr/>
          <p:nvPr/>
        </p:nvSpPr>
        <p:spPr>
          <a:xfrm>
            <a:off x="-13855" y="-12638"/>
            <a:ext cx="12219710" cy="558548"/>
          </a:xfrm>
          <a:prstGeom prst="rect">
            <a:avLst/>
          </a:prstGeom>
          <a:solidFill>
            <a:srgbClr val="F8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AAF95AE-D3E6-8740-8007-52D0FB0E80DA}"/>
              </a:ext>
            </a:extLst>
          </p:cNvPr>
          <p:cNvSpPr txBox="1"/>
          <p:nvPr/>
        </p:nvSpPr>
        <p:spPr>
          <a:xfrm>
            <a:off x="3793681" y="66581"/>
            <a:ext cx="4604639" cy="400110"/>
          </a:xfrm>
          <a:prstGeom prst="rect">
            <a:avLst/>
          </a:prstGeom>
          <a:noFill/>
        </p:spPr>
        <p:txBody>
          <a:bodyPr wrap="square" rtlCol="0">
            <a:spAutoFit/>
          </a:bodyPr>
          <a:lstStyle/>
          <a:p>
            <a:pPr algn="ctr"/>
            <a:r>
              <a:rPr lang="fr-FR" sz="2000" b="1" dirty="0">
                <a:solidFill>
                  <a:schemeClr val="bg1"/>
                </a:solidFill>
                <a:highlight>
                  <a:srgbClr val="F8A12E"/>
                </a:highlight>
                <a:latin typeface="Century Gothic" panose="020B0502020202020204" pitchFamily="34" charset="0"/>
              </a:rPr>
              <a:t>Ressources de l’Association </a:t>
            </a:r>
          </a:p>
        </p:txBody>
      </p:sp>
      <p:pic>
        <p:nvPicPr>
          <p:cNvPr id="2" name="Image 1"/>
          <p:cNvPicPr>
            <a:picLocks noChangeAspect="1"/>
          </p:cNvPicPr>
          <p:nvPr/>
        </p:nvPicPr>
        <p:blipFill>
          <a:blip r:embed="rId3"/>
          <a:stretch>
            <a:fillRect/>
          </a:stretch>
        </p:blipFill>
        <p:spPr>
          <a:xfrm>
            <a:off x="9598215" y="545910"/>
            <a:ext cx="2480054" cy="1415739"/>
          </a:xfrm>
          <a:prstGeom prst="rect">
            <a:avLst/>
          </a:prstGeom>
        </p:spPr>
      </p:pic>
      <p:sp>
        <p:nvSpPr>
          <p:cNvPr id="3" name="Rectangle 2"/>
          <p:cNvSpPr/>
          <p:nvPr/>
        </p:nvSpPr>
        <p:spPr>
          <a:xfrm>
            <a:off x="1123664" y="1701631"/>
            <a:ext cx="9630771" cy="4708981"/>
          </a:xfrm>
          <a:prstGeom prst="rect">
            <a:avLst/>
          </a:prstGeom>
        </p:spPr>
        <p:txBody>
          <a:bodyPr wrap="square">
            <a:spAutoFit/>
          </a:bodyPr>
          <a:lstStyle/>
          <a:p>
            <a:pPr marL="270510" indent="-270510" algn="just">
              <a:spcAft>
                <a:spcPts val="0"/>
              </a:spcAft>
            </a:pPr>
            <a:r>
              <a:rPr lang="fr-FR" dirty="0">
                <a:latin typeface="Century Gothic" panose="020B0502020202020204" pitchFamily="34" charset="0"/>
                <a:ea typeface="Times New Roman" panose="02020603050405020304" pitchFamily="18" charset="0"/>
                <a:cs typeface="Times New Roman" panose="02020603050405020304" pitchFamily="18" charset="0"/>
              </a:rPr>
              <a:t> </a:t>
            </a:r>
          </a:p>
          <a:p>
            <a:pPr marL="270510" indent="-270510" algn="just">
              <a:spcAft>
                <a:spcPts val="0"/>
              </a:spcAft>
            </a:pPr>
            <a:endParaRPr lang="fr-FR" dirty="0">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Droits d’adhésion et cotisations versés par les adhérents ;</a:t>
            </a:r>
          </a:p>
          <a:p>
            <a:pPr lvl="0" algn="just">
              <a:spcAft>
                <a:spcPts val="0"/>
              </a:spcAft>
              <a:tabLst>
                <a:tab pos="571500" algn="l"/>
              </a:tabLs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Contributions aux différentes prestations ou manifestations organisées par l’Association ;</a:t>
            </a:r>
          </a:p>
          <a:p>
            <a:pPr lvl="0" algn="just">
              <a:spcAft>
                <a:spcPts val="0"/>
              </a:spcAft>
              <a:tabLst>
                <a:tab pos="571500" algn="l"/>
              </a:tabLs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Sponsoring </a:t>
            </a:r>
          </a:p>
          <a:p>
            <a:pPr lvl="0" algn="just">
              <a:spcAft>
                <a:spcPts val="0"/>
              </a:spcAft>
              <a:tabLst>
                <a:tab pos="571500" algn="l"/>
              </a:tabLs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Revenus de son patrimoine ;</a:t>
            </a:r>
          </a:p>
          <a:p>
            <a:pPr lvl="0" algn="just">
              <a:spcAft>
                <a:spcPts val="0"/>
              </a:spcAft>
              <a:tabLst>
                <a:tab pos="571500" algn="l"/>
              </a:tabLst>
            </a:pPr>
            <a:endParaRPr lang="fr-FR"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571500" algn="l"/>
              </a:tabLst>
            </a:pPr>
            <a:r>
              <a:rPr lang="fr-FR" sz="2400" dirty="0">
                <a:latin typeface="Century Gothic" panose="020B0502020202020204" pitchFamily="34" charset="0"/>
                <a:ea typeface="Times New Roman" panose="02020603050405020304" pitchFamily="18" charset="0"/>
              </a:rPr>
              <a:t>Et, de manière générale, des autres ressources admises par la Loi.</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7261630"/>
      </p:ext>
    </p:extLst>
  </p:cSld>
  <p:clrMapOvr>
    <a:masterClrMapping/>
  </p:clrMapOvr>
</p:sld>
</file>

<file path=ppt/theme/theme1.xml><?xml version="1.0" encoding="utf-8"?>
<a:theme xmlns:a="http://schemas.openxmlformats.org/drawingml/2006/main" name="Thème Offic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7332</TotalTime>
  <Words>303</Words>
  <Application>Microsoft Macintosh PowerPoint</Application>
  <PresentationFormat>Grand écran</PresentationFormat>
  <Paragraphs>144</Paragraphs>
  <Slides>13</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Arial Narrow</vt:lpstr>
      <vt:lpstr>Calibri</vt:lpstr>
      <vt:lpstr>Calibri Light</vt:lpstr>
      <vt:lpstr>Century Gothic</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Carlin FONGANG</dc:creator>
  <cp:lastModifiedBy>Carlin FONGANG</cp:lastModifiedBy>
  <cp:revision>43</cp:revision>
  <dcterms:created xsi:type="dcterms:W3CDTF">2019-09-30T18:32:25Z</dcterms:created>
  <dcterms:modified xsi:type="dcterms:W3CDTF">2019-10-07T12:47:32Z</dcterms:modified>
</cp:coreProperties>
</file>